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303" r:id="rId3"/>
    <p:sldId id="307" r:id="rId4"/>
    <p:sldId id="308" r:id="rId5"/>
    <p:sldId id="315" r:id="rId6"/>
    <p:sldId id="311" r:id="rId7"/>
    <p:sldId id="325" r:id="rId8"/>
    <p:sldId id="329" r:id="rId9"/>
    <p:sldId id="324" r:id="rId10"/>
    <p:sldId id="316" r:id="rId11"/>
    <p:sldId id="317" r:id="rId12"/>
    <p:sldId id="381" r:id="rId13"/>
    <p:sldId id="318" r:id="rId14"/>
    <p:sldId id="326" r:id="rId15"/>
    <p:sldId id="320" r:id="rId16"/>
    <p:sldId id="319" r:id="rId17"/>
    <p:sldId id="328" r:id="rId18"/>
    <p:sldId id="330" r:id="rId19"/>
    <p:sldId id="333" r:id="rId20"/>
    <p:sldId id="336" r:id="rId21"/>
    <p:sldId id="339" r:id="rId22"/>
    <p:sldId id="341" r:id="rId23"/>
    <p:sldId id="338" r:id="rId24"/>
    <p:sldId id="369" r:id="rId25"/>
    <p:sldId id="370" r:id="rId26"/>
    <p:sldId id="371" r:id="rId27"/>
    <p:sldId id="372" r:id="rId28"/>
    <p:sldId id="376" r:id="rId29"/>
    <p:sldId id="377" r:id="rId30"/>
    <p:sldId id="380" r:id="rId31"/>
    <p:sldId id="379" r:id="rId32"/>
    <p:sldId id="385" r:id="rId33"/>
    <p:sldId id="394" r:id="rId34"/>
    <p:sldId id="386" r:id="rId35"/>
    <p:sldId id="387" r:id="rId36"/>
    <p:sldId id="388" r:id="rId37"/>
    <p:sldId id="397" r:id="rId38"/>
    <p:sldId id="389" r:id="rId39"/>
    <p:sldId id="390" r:id="rId40"/>
    <p:sldId id="399" r:id="rId41"/>
    <p:sldId id="391" r:id="rId42"/>
    <p:sldId id="426" r:id="rId43"/>
    <p:sldId id="427" r:id="rId44"/>
    <p:sldId id="429"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7" autoAdjust="0"/>
    <p:restoredTop sz="94661" autoAdjust="0"/>
  </p:normalViewPr>
  <p:slideViewPr>
    <p:cSldViewPr snapToGrid="0" snapToObjects="1">
      <p:cViewPr>
        <p:scale>
          <a:sx n="100" d="100"/>
          <a:sy n="100" d="100"/>
        </p:scale>
        <p:origin x="-1224" y="-240"/>
      </p:cViewPr>
      <p:guideLst>
        <p:guide orient="horz" pos="2160"/>
        <p:guide pos="2880"/>
      </p:guideLst>
    </p:cSldViewPr>
  </p:slideViewPr>
  <p:outlineViewPr>
    <p:cViewPr>
      <p:scale>
        <a:sx n="33" d="100"/>
        <a:sy n="33" d="100"/>
      </p:scale>
      <p:origin x="0" y="105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6A99B-ACB7-4B01-9720-F447823C38FA}" type="doc">
      <dgm:prSet loTypeId="urn:microsoft.com/office/officeart/2005/8/layout/hProcess10#1" loCatId="process" qsTypeId="urn:microsoft.com/office/officeart/2005/8/quickstyle/simple5" qsCatId="simple" csTypeId="urn:microsoft.com/office/officeart/2005/8/colors/accent1_2" csCatId="accent1" phldr="1"/>
      <dgm:spPr/>
      <dgm:t>
        <a:bodyPr/>
        <a:lstStyle/>
        <a:p>
          <a:endParaRPr lang="en-US"/>
        </a:p>
      </dgm:t>
    </dgm:pt>
    <dgm:pt modelId="{8611AA21-2C50-4A52-85C7-4159F87A60AC}">
      <dgm:prSet phldrT="[Text]" custT="1"/>
      <dgm:spPr>
        <a:solidFill>
          <a:srgbClr val="FF0000"/>
        </a:solidFill>
      </dgm:spPr>
      <dgm:t>
        <a:bodyPr/>
        <a:lstStyle/>
        <a:p>
          <a:endParaRPr lang="en-US" sz="1400" dirty="0">
            <a:latin typeface="Verdana" pitchFamily="34" charset="0"/>
            <a:ea typeface="Verdana" pitchFamily="34" charset="0"/>
            <a:cs typeface="Verdana" pitchFamily="34" charset="0"/>
          </a:endParaRPr>
        </a:p>
      </dgm:t>
    </dgm:pt>
    <dgm:pt modelId="{BCB75E50-1468-4257-B9F7-46DB8D21A66D}" type="parTrans" cxnId="{75C3B058-C7FD-42C0-B702-309CB0991DC6}">
      <dgm:prSet/>
      <dgm:spPr/>
      <dgm:t>
        <a:bodyPr/>
        <a:lstStyle/>
        <a:p>
          <a:endParaRPr lang="en-US"/>
        </a:p>
      </dgm:t>
    </dgm:pt>
    <dgm:pt modelId="{4D8BB6CF-5BC0-4B08-BC1B-BE659A08F967}" type="sibTrans" cxnId="{75C3B058-C7FD-42C0-B702-309CB0991DC6}">
      <dgm:prSet/>
      <dgm:spPr>
        <a:solidFill>
          <a:srgbClr val="002060"/>
        </a:solidFill>
      </dgm:spPr>
      <dgm:t>
        <a:bodyPr/>
        <a:lstStyle/>
        <a:p>
          <a:endParaRPr lang="en-US" dirty="0"/>
        </a:p>
      </dgm:t>
    </dgm:pt>
    <dgm:pt modelId="{117EE676-18A5-462B-ADEB-979EA83E0DA7}">
      <dgm:prSet phldrT="[Text]" custT="1"/>
      <dgm:spPr>
        <a:solidFill>
          <a:srgbClr val="FF0000"/>
        </a:solidFill>
      </dgm:spPr>
      <dgm:t>
        <a:bodyPr/>
        <a:lstStyle/>
        <a:p>
          <a:pPr algn="l"/>
          <a:endParaRPr lang="en-US" sz="1800" b="1" dirty="0" smtClean="0">
            <a:solidFill>
              <a:srgbClr val="002060"/>
            </a:solidFill>
            <a:latin typeface="Verdana" pitchFamily="34" charset="0"/>
            <a:ea typeface="Verdana" pitchFamily="34" charset="0"/>
            <a:cs typeface="Verdana" pitchFamily="34" charset="0"/>
          </a:endParaRPr>
        </a:p>
        <a:p>
          <a:pPr algn="l"/>
          <a:endParaRPr lang="en-US" sz="1800" b="1" dirty="0" smtClean="0">
            <a:latin typeface="Verdana" pitchFamily="34" charset="0"/>
            <a:ea typeface="Verdana" pitchFamily="34" charset="0"/>
            <a:cs typeface="Verdana" pitchFamily="34" charset="0"/>
          </a:endParaRPr>
        </a:p>
        <a:p>
          <a:pPr algn="l"/>
          <a:endParaRPr lang="en-US" sz="1800" b="1" dirty="0">
            <a:latin typeface="Verdana" pitchFamily="34" charset="0"/>
            <a:ea typeface="Verdana" pitchFamily="34" charset="0"/>
            <a:cs typeface="Verdana" pitchFamily="34" charset="0"/>
          </a:endParaRPr>
        </a:p>
      </dgm:t>
    </dgm:pt>
    <dgm:pt modelId="{ABE764CE-4AD1-4EF6-9564-AD05171104B6}" type="sibTrans" cxnId="{06612908-4596-462E-90AA-860213D9FD43}">
      <dgm:prSet/>
      <dgm:spPr>
        <a:solidFill>
          <a:srgbClr val="002060"/>
        </a:solidFill>
      </dgm:spPr>
      <dgm:t>
        <a:bodyPr/>
        <a:lstStyle/>
        <a:p>
          <a:endParaRPr lang="en-US" dirty="0"/>
        </a:p>
      </dgm:t>
    </dgm:pt>
    <dgm:pt modelId="{269A1EC7-F6A7-42F2-BCAB-868956484B0A}" type="parTrans" cxnId="{06612908-4596-462E-90AA-860213D9FD43}">
      <dgm:prSet/>
      <dgm:spPr/>
      <dgm:t>
        <a:bodyPr/>
        <a:lstStyle/>
        <a:p>
          <a:endParaRPr lang="en-US"/>
        </a:p>
      </dgm:t>
    </dgm:pt>
    <dgm:pt modelId="{563ABC46-5256-46F8-8314-AA115504F1AD}">
      <dgm:prSet phldrT="[Text]"/>
      <dgm:spPr>
        <a:solidFill>
          <a:srgbClr val="FF0000"/>
        </a:solidFill>
      </dgm:spPr>
      <dgm:t>
        <a:bodyPr/>
        <a:lstStyle/>
        <a:p>
          <a:endParaRPr lang="en-US" dirty="0"/>
        </a:p>
      </dgm:t>
    </dgm:pt>
    <dgm:pt modelId="{CAF8C9A3-B0EE-4970-BB83-04E6B325A421}" type="sibTrans" cxnId="{D8CCE5C2-AD1F-4436-8A45-F868930D3CBB}">
      <dgm:prSet/>
      <dgm:spPr/>
      <dgm:t>
        <a:bodyPr/>
        <a:lstStyle/>
        <a:p>
          <a:endParaRPr lang="en-US"/>
        </a:p>
      </dgm:t>
    </dgm:pt>
    <dgm:pt modelId="{022B812F-EC1D-4C5C-A4A1-AE32229A7CD9}" type="parTrans" cxnId="{D8CCE5C2-AD1F-4436-8A45-F868930D3CBB}">
      <dgm:prSet/>
      <dgm:spPr/>
      <dgm:t>
        <a:bodyPr/>
        <a:lstStyle/>
        <a:p>
          <a:endParaRPr lang="en-US"/>
        </a:p>
      </dgm:t>
    </dgm:pt>
    <dgm:pt modelId="{AB50DEE8-52D6-4F81-8242-C14E8CECC353}" type="pres">
      <dgm:prSet presAssocID="{7286A99B-ACB7-4B01-9720-F447823C38FA}" presName="Name0" presStyleCnt="0">
        <dgm:presLayoutVars>
          <dgm:dir/>
          <dgm:resizeHandles val="exact"/>
        </dgm:presLayoutVars>
      </dgm:prSet>
      <dgm:spPr/>
      <dgm:t>
        <a:bodyPr/>
        <a:lstStyle/>
        <a:p>
          <a:endParaRPr lang="en-US"/>
        </a:p>
      </dgm:t>
    </dgm:pt>
    <dgm:pt modelId="{35AE8824-909F-4AFA-96EC-EF035BA6EFBA}" type="pres">
      <dgm:prSet presAssocID="{117EE676-18A5-462B-ADEB-979EA83E0DA7}" presName="composite" presStyleCnt="0"/>
      <dgm:spPr/>
    </dgm:pt>
    <dgm:pt modelId="{06C4D409-93DE-4F2B-A1D6-9AE6026A7B3F}" type="pres">
      <dgm:prSet presAssocID="{117EE676-18A5-462B-ADEB-979EA83E0DA7}" presName="imagSh" presStyleLbl="bgImgPlace1" presStyleIdx="0" presStyleCnt="3" custScaleX="106687" custScaleY="162136" custLinFactNeighborX="13596" custLinFactNeighborY="-50971"/>
      <dgm:spPr>
        <a:blipFill rotWithShape="0">
          <a:blip xmlns:r="http://schemas.openxmlformats.org/officeDocument/2006/relationships" r:embed="rId1"/>
          <a:stretch>
            <a:fillRect/>
          </a:stretch>
        </a:blipFill>
      </dgm:spPr>
      <dgm:t>
        <a:bodyPr/>
        <a:lstStyle/>
        <a:p>
          <a:endParaRPr lang="en-US"/>
        </a:p>
      </dgm:t>
    </dgm:pt>
    <dgm:pt modelId="{05D9A0BE-2031-4193-B492-8654B1888462}" type="pres">
      <dgm:prSet presAssocID="{117EE676-18A5-462B-ADEB-979EA83E0DA7}" presName="txNode" presStyleLbl="node1" presStyleIdx="0" presStyleCnt="3" custLinFactNeighborX="-19749" custLinFactNeighborY="11267">
        <dgm:presLayoutVars>
          <dgm:bulletEnabled val="1"/>
        </dgm:presLayoutVars>
      </dgm:prSet>
      <dgm:spPr/>
      <dgm:t>
        <a:bodyPr/>
        <a:lstStyle/>
        <a:p>
          <a:endParaRPr lang="en-US"/>
        </a:p>
      </dgm:t>
    </dgm:pt>
    <dgm:pt modelId="{A6131BB3-D7E1-4774-94C7-2BD13C2C88F6}" type="pres">
      <dgm:prSet presAssocID="{ABE764CE-4AD1-4EF6-9564-AD05171104B6}" presName="sibTrans" presStyleLbl="sibTrans2D1" presStyleIdx="0" presStyleCnt="2" custAng="21458833" custScaleX="238439" custLinFactX="-9886" custLinFactY="200000" custLinFactNeighborX="-100000" custLinFactNeighborY="215879"/>
      <dgm:spPr/>
      <dgm:t>
        <a:bodyPr/>
        <a:lstStyle/>
        <a:p>
          <a:endParaRPr lang="en-US"/>
        </a:p>
      </dgm:t>
    </dgm:pt>
    <dgm:pt modelId="{26A3CDE2-00EB-466A-8E27-A89BFDAF9A93}" type="pres">
      <dgm:prSet presAssocID="{ABE764CE-4AD1-4EF6-9564-AD05171104B6}" presName="connTx" presStyleLbl="sibTrans2D1" presStyleIdx="0" presStyleCnt="2"/>
      <dgm:spPr/>
      <dgm:t>
        <a:bodyPr/>
        <a:lstStyle/>
        <a:p>
          <a:endParaRPr lang="en-US"/>
        </a:p>
      </dgm:t>
    </dgm:pt>
    <dgm:pt modelId="{0164845F-B344-4011-BA38-84AFA1383A22}" type="pres">
      <dgm:prSet presAssocID="{8611AA21-2C50-4A52-85C7-4159F87A60AC}" presName="composite" presStyleCnt="0"/>
      <dgm:spPr/>
    </dgm:pt>
    <dgm:pt modelId="{6BB94F70-11F0-4C50-BBED-45321FA6F35D}" type="pres">
      <dgm:prSet presAssocID="{8611AA21-2C50-4A52-85C7-4159F87A60AC}" presName="imagSh" presStyleLbl="bgImgPlace1" presStyleIdx="1" presStyleCnt="3" custScaleX="114075" custScaleY="166447" custLinFactNeighborX="11102" custLinFactNeighborY="-50209"/>
      <dgm:spPr>
        <a:blipFill rotWithShape="0">
          <a:blip xmlns:r="http://schemas.openxmlformats.org/officeDocument/2006/relationships" r:embed="rId2"/>
          <a:stretch>
            <a:fillRect/>
          </a:stretch>
        </a:blipFill>
      </dgm:spPr>
    </dgm:pt>
    <dgm:pt modelId="{9EDC4853-AF2B-4EBF-ACF8-866408B66D3C}" type="pres">
      <dgm:prSet presAssocID="{8611AA21-2C50-4A52-85C7-4159F87A60AC}" presName="txNode" presStyleLbl="node1" presStyleIdx="1" presStyleCnt="3" custScaleX="103435" custScaleY="99491" custLinFactNeighborX="-25850" custLinFactNeighborY="8733">
        <dgm:presLayoutVars>
          <dgm:bulletEnabled val="1"/>
        </dgm:presLayoutVars>
      </dgm:prSet>
      <dgm:spPr/>
      <dgm:t>
        <a:bodyPr/>
        <a:lstStyle/>
        <a:p>
          <a:endParaRPr lang="en-US"/>
        </a:p>
      </dgm:t>
    </dgm:pt>
    <dgm:pt modelId="{E86B5A25-6921-4039-A29D-70EEC624ADD6}" type="pres">
      <dgm:prSet presAssocID="{4D8BB6CF-5BC0-4B08-BC1B-BE659A08F967}" presName="sibTrans" presStyleLbl="sibTrans2D1" presStyleIdx="1" presStyleCnt="2" custScaleX="289523" custScaleY="101329" custLinFactX="-28479" custLinFactY="200000" custLinFactNeighborX="-100000" custLinFactNeighborY="277497"/>
      <dgm:spPr/>
      <dgm:t>
        <a:bodyPr/>
        <a:lstStyle/>
        <a:p>
          <a:endParaRPr lang="en-US"/>
        </a:p>
      </dgm:t>
    </dgm:pt>
    <dgm:pt modelId="{25F860E0-0F9A-4A23-BEDC-D446C6FC3871}" type="pres">
      <dgm:prSet presAssocID="{4D8BB6CF-5BC0-4B08-BC1B-BE659A08F967}" presName="connTx" presStyleLbl="sibTrans2D1" presStyleIdx="1" presStyleCnt="2"/>
      <dgm:spPr/>
      <dgm:t>
        <a:bodyPr/>
        <a:lstStyle/>
        <a:p>
          <a:endParaRPr lang="en-US"/>
        </a:p>
      </dgm:t>
    </dgm:pt>
    <dgm:pt modelId="{BA51C9DE-3013-4D52-B27B-BBE24A3AF1D9}" type="pres">
      <dgm:prSet presAssocID="{563ABC46-5256-46F8-8314-AA115504F1AD}" presName="composite" presStyleCnt="0"/>
      <dgm:spPr/>
    </dgm:pt>
    <dgm:pt modelId="{356491C2-CCDA-45AD-8822-7230B6C1432C}" type="pres">
      <dgm:prSet presAssocID="{563ABC46-5256-46F8-8314-AA115504F1AD}" presName="imagSh" presStyleLbl="bgImgPlace1" presStyleIdx="2" presStyleCnt="3" custScaleX="107878" custScaleY="165379" custLinFactNeighborX="5761" custLinFactNeighborY="-51693"/>
      <dgm:spPr>
        <a:blipFill rotWithShape="0">
          <a:blip xmlns:r="http://schemas.openxmlformats.org/officeDocument/2006/relationships" r:embed="rId3"/>
          <a:stretch>
            <a:fillRect/>
          </a:stretch>
        </a:blipFill>
      </dgm:spPr>
      <dgm:t>
        <a:bodyPr/>
        <a:lstStyle/>
        <a:p>
          <a:endParaRPr lang="en-US"/>
        </a:p>
      </dgm:t>
    </dgm:pt>
    <dgm:pt modelId="{83A61250-C889-441E-A959-1168B698E369}" type="pres">
      <dgm:prSet presAssocID="{563ABC46-5256-46F8-8314-AA115504F1AD}" presName="txNode" presStyleLbl="node1" presStyleIdx="2" presStyleCnt="3" custLinFactNeighborX="-29265" custLinFactNeighborY="8913">
        <dgm:presLayoutVars>
          <dgm:bulletEnabled val="1"/>
        </dgm:presLayoutVars>
      </dgm:prSet>
      <dgm:spPr/>
      <dgm:t>
        <a:bodyPr/>
        <a:lstStyle/>
        <a:p>
          <a:endParaRPr lang="en-US"/>
        </a:p>
      </dgm:t>
    </dgm:pt>
  </dgm:ptLst>
  <dgm:cxnLst>
    <dgm:cxn modelId="{75C3B058-C7FD-42C0-B702-309CB0991DC6}" srcId="{7286A99B-ACB7-4B01-9720-F447823C38FA}" destId="{8611AA21-2C50-4A52-85C7-4159F87A60AC}" srcOrd="1" destOrd="0" parTransId="{BCB75E50-1468-4257-B9F7-46DB8D21A66D}" sibTransId="{4D8BB6CF-5BC0-4B08-BC1B-BE659A08F967}"/>
    <dgm:cxn modelId="{D8CCE5C2-AD1F-4436-8A45-F868930D3CBB}" srcId="{7286A99B-ACB7-4B01-9720-F447823C38FA}" destId="{563ABC46-5256-46F8-8314-AA115504F1AD}" srcOrd="2" destOrd="0" parTransId="{022B812F-EC1D-4C5C-A4A1-AE32229A7CD9}" sibTransId="{CAF8C9A3-B0EE-4970-BB83-04E6B325A421}"/>
    <dgm:cxn modelId="{6A35A1CD-085E-1245-B60F-075C0F712D00}" type="presOf" srcId="{563ABC46-5256-46F8-8314-AA115504F1AD}" destId="{83A61250-C889-441E-A959-1168B698E369}" srcOrd="0" destOrd="0" presId="urn:microsoft.com/office/officeart/2005/8/layout/hProcess10#1"/>
    <dgm:cxn modelId="{BB287A17-CC67-7543-B11C-8A089FFA7872}" type="presOf" srcId="{4D8BB6CF-5BC0-4B08-BC1B-BE659A08F967}" destId="{25F860E0-0F9A-4A23-BEDC-D446C6FC3871}" srcOrd="1" destOrd="0" presId="urn:microsoft.com/office/officeart/2005/8/layout/hProcess10#1"/>
    <dgm:cxn modelId="{2F0815F0-1A35-C346-972E-175BB688668A}" type="presOf" srcId="{ABE764CE-4AD1-4EF6-9564-AD05171104B6}" destId="{A6131BB3-D7E1-4774-94C7-2BD13C2C88F6}" srcOrd="0" destOrd="0" presId="urn:microsoft.com/office/officeart/2005/8/layout/hProcess10#1"/>
    <dgm:cxn modelId="{7298273D-8DB6-8147-895C-A5E2F23FC134}" type="presOf" srcId="{117EE676-18A5-462B-ADEB-979EA83E0DA7}" destId="{05D9A0BE-2031-4193-B492-8654B1888462}" srcOrd="0" destOrd="0" presId="urn:microsoft.com/office/officeart/2005/8/layout/hProcess10#1"/>
    <dgm:cxn modelId="{8E57C371-EC3D-864B-84FA-949913BC21DE}" type="presOf" srcId="{4D8BB6CF-5BC0-4B08-BC1B-BE659A08F967}" destId="{E86B5A25-6921-4039-A29D-70EEC624ADD6}" srcOrd="0" destOrd="0" presId="urn:microsoft.com/office/officeart/2005/8/layout/hProcess10#1"/>
    <dgm:cxn modelId="{DC5D8FA2-2A69-4D46-85F2-8A8E6B2688C9}" type="presOf" srcId="{8611AA21-2C50-4A52-85C7-4159F87A60AC}" destId="{9EDC4853-AF2B-4EBF-ACF8-866408B66D3C}" srcOrd="0" destOrd="0" presId="urn:microsoft.com/office/officeart/2005/8/layout/hProcess10#1"/>
    <dgm:cxn modelId="{06612908-4596-462E-90AA-860213D9FD43}" srcId="{7286A99B-ACB7-4B01-9720-F447823C38FA}" destId="{117EE676-18A5-462B-ADEB-979EA83E0DA7}" srcOrd="0" destOrd="0" parTransId="{269A1EC7-F6A7-42F2-BCAB-868956484B0A}" sibTransId="{ABE764CE-4AD1-4EF6-9564-AD05171104B6}"/>
    <dgm:cxn modelId="{7B04BC20-1582-4144-AD78-64CF481AFAE0}" type="presOf" srcId="{7286A99B-ACB7-4B01-9720-F447823C38FA}" destId="{AB50DEE8-52D6-4F81-8242-C14E8CECC353}" srcOrd="0" destOrd="0" presId="urn:microsoft.com/office/officeart/2005/8/layout/hProcess10#1"/>
    <dgm:cxn modelId="{CB51E155-6FCA-BD41-9959-97453C33FF02}" type="presOf" srcId="{ABE764CE-4AD1-4EF6-9564-AD05171104B6}" destId="{26A3CDE2-00EB-466A-8E27-A89BFDAF9A93}" srcOrd="1" destOrd="0" presId="urn:microsoft.com/office/officeart/2005/8/layout/hProcess10#1"/>
    <dgm:cxn modelId="{9B9EEEBD-F913-E24E-9A24-D49FD8A652AD}" type="presParOf" srcId="{AB50DEE8-52D6-4F81-8242-C14E8CECC353}" destId="{35AE8824-909F-4AFA-96EC-EF035BA6EFBA}" srcOrd="0" destOrd="0" presId="urn:microsoft.com/office/officeart/2005/8/layout/hProcess10#1"/>
    <dgm:cxn modelId="{3179FFAC-0AC5-E041-A6CC-FC2583B637DC}" type="presParOf" srcId="{35AE8824-909F-4AFA-96EC-EF035BA6EFBA}" destId="{06C4D409-93DE-4F2B-A1D6-9AE6026A7B3F}" srcOrd="0" destOrd="0" presId="urn:microsoft.com/office/officeart/2005/8/layout/hProcess10#1"/>
    <dgm:cxn modelId="{B7CAACDC-9A44-8242-B28F-0DA28DC2CD98}" type="presParOf" srcId="{35AE8824-909F-4AFA-96EC-EF035BA6EFBA}" destId="{05D9A0BE-2031-4193-B492-8654B1888462}" srcOrd="1" destOrd="0" presId="urn:microsoft.com/office/officeart/2005/8/layout/hProcess10#1"/>
    <dgm:cxn modelId="{5178FA4F-3DD3-544A-B1B8-E7E5FADA5763}" type="presParOf" srcId="{AB50DEE8-52D6-4F81-8242-C14E8CECC353}" destId="{A6131BB3-D7E1-4774-94C7-2BD13C2C88F6}" srcOrd="1" destOrd="0" presId="urn:microsoft.com/office/officeart/2005/8/layout/hProcess10#1"/>
    <dgm:cxn modelId="{E56212DF-459F-0A47-89E3-6B5503F01F49}" type="presParOf" srcId="{A6131BB3-D7E1-4774-94C7-2BD13C2C88F6}" destId="{26A3CDE2-00EB-466A-8E27-A89BFDAF9A93}" srcOrd="0" destOrd="0" presId="urn:microsoft.com/office/officeart/2005/8/layout/hProcess10#1"/>
    <dgm:cxn modelId="{7D81FE10-221F-1547-B8D4-75568742910D}" type="presParOf" srcId="{AB50DEE8-52D6-4F81-8242-C14E8CECC353}" destId="{0164845F-B344-4011-BA38-84AFA1383A22}" srcOrd="2" destOrd="0" presId="urn:microsoft.com/office/officeart/2005/8/layout/hProcess10#1"/>
    <dgm:cxn modelId="{05EC96AA-E484-BA4C-9278-0B322CC095A5}" type="presParOf" srcId="{0164845F-B344-4011-BA38-84AFA1383A22}" destId="{6BB94F70-11F0-4C50-BBED-45321FA6F35D}" srcOrd="0" destOrd="0" presId="urn:microsoft.com/office/officeart/2005/8/layout/hProcess10#1"/>
    <dgm:cxn modelId="{0A681C0B-FA14-F34A-8A56-FA00B1F0207A}" type="presParOf" srcId="{0164845F-B344-4011-BA38-84AFA1383A22}" destId="{9EDC4853-AF2B-4EBF-ACF8-866408B66D3C}" srcOrd="1" destOrd="0" presId="urn:microsoft.com/office/officeart/2005/8/layout/hProcess10#1"/>
    <dgm:cxn modelId="{4EC6A496-4946-2A43-8CAE-2BC9B87790BE}" type="presParOf" srcId="{AB50DEE8-52D6-4F81-8242-C14E8CECC353}" destId="{E86B5A25-6921-4039-A29D-70EEC624ADD6}" srcOrd="3" destOrd="0" presId="urn:microsoft.com/office/officeart/2005/8/layout/hProcess10#1"/>
    <dgm:cxn modelId="{83B8A239-0749-7140-81FD-00B6EBF64766}" type="presParOf" srcId="{E86B5A25-6921-4039-A29D-70EEC624ADD6}" destId="{25F860E0-0F9A-4A23-BEDC-D446C6FC3871}" srcOrd="0" destOrd="0" presId="urn:microsoft.com/office/officeart/2005/8/layout/hProcess10#1"/>
    <dgm:cxn modelId="{D2B1F469-ED2C-3A4F-BF68-16A990E04147}" type="presParOf" srcId="{AB50DEE8-52D6-4F81-8242-C14E8CECC353}" destId="{BA51C9DE-3013-4D52-B27B-BBE24A3AF1D9}" srcOrd="4" destOrd="0" presId="urn:microsoft.com/office/officeart/2005/8/layout/hProcess10#1"/>
    <dgm:cxn modelId="{ADEA9B4C-8E66-7E48-9988-F41F87A7ABF1}" type="presParOf" srcId="{BA51C9DE-3013-4D52-B27B-BBE24A3AF1D9}" destId="{356491C2-CCDA-45AD-8822-7230B6C1432C}" srcOrd="0" destOrd="0" presId="urn:microsoft.com/office/officeart/2005/8/layout/hProcess10#1"/>
    <dgm:cxn modelId="{E4E88508-5AF5-6B43-8707-4CC9703917B3}" type="presParOf" srcId="{BA51C9DE-3013-4D52-B27B-BBE24A3AF1D9}" destId="{83A61250-C889-441E-A959-1168B698E369}" srcOrd="1" destOrd="0" presId="urn:microsoft.com/office/officeart/2005/8/layout/hProcess10#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4D409-93DE-4F2B-A1D6-9AE6026A7B3F}">
      <dsp:nvSpPr>
        <dsp:cNvPr id="0" name=""/>
        <dsp:cNvSpPr/>
      </dsp:nvSpPr>
      <dsp:spPr>
        <a:xfrm>
          <a:off x="262518" y="184213"/>
          <a:ext cx="2041034" cy="3101831"/>
        </a:xfrm>
        <a:prstGeom prst="roundRect">
          <a:avLst>
            <a:gd name="adj" fmla="val 10000"/>
          </a:avLst>
        </a:prstGeom>
        <a:blipFill rotWithShape="0">
          <a:blip xmlns:r="http://schemas.openxmlformats.org/officeDocument/2006/relationships" r:embed="rId1"/>
          <a:stretch>
            <a:fillRect/>
          </a:stretch>
        </a:blipFill>
        <a:ln>
          <a:noFill/>
        </a:ln>
        <a:effectLst>
          <a:glow rad="76200">
            <a:schemeClr val="accent1">
              <a:tint val="50000"/>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tint val="50000"/>
              <a:hueOff val="0"/>
              <a:satOff val="0"/>
              <a:lumOff val="0"/>
              <a:alphaOff val="0"/>
              <a:shade val="30000"/>
              <a:satMod val="200000"/>
            </a:schemeClr>
          </a:contourClr>
        </a:sp3d>
      </dsp:spPr>
      <dsp:style>
        <a:lnRef idx="0">
          <a:scrgbClr r="0" g="0" b="0"/>
        </a:lnRef>
        <a:fillRef idx="1">
          <a:scrgbClr r="0" g="0" b="0"/>
        </a:fillRef>
        <a:effectRef idx="3">
          <a:scrgbClr r="0" g="0" b="0"/>
        </a:effectRef>
        <a:fontRef idx="minor"/>
      </dsp:style>
    </dsp:sp>
    <dsp:sp modelId="{05D9A0BE-2031-4193-B492-8654B1888462}">
      <dsp:nvSpPr>
        <dsp:cNvPr id="0" name=""/>
        <dsp:cNvSpPr/>
      </dsp:nvSpPr>
      <dsp:spPr>
        <a:xfrm>
          <a:off x="0" y="3117118"/>
          <a:ext cx="1913104" cy="1913104"/>
        </a:xfrm>
        <a:prstGeom prst="roundRect">
          <a:avLst>
            <a:gd name="adj" fmla="val 10000"/>
          </a:avLst>
        </a:prstGeom>
        <a:solidFill>
          <a:srgbClr val="FF0000"/>
        </a:solidFill>
        <a:ln>
          <a:noFill/>
        </a:ln>
        <a:effectLst>
          <a:glow rad="76200">
            <a:schemeClr val="accent1">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b="1" kern="1200" dirty="0" smtClean="0">
            <a:solidFill>
              <a:srgbClr val="002060"/>
            </a:solidFill>
            <a:latin typeface="Verdana" pitchFamily="34" charset="0"/>
            <a:ea typeface="Verdana" pitchFamily="34" charset="0"/>
            <a:cs typeface="Verdana" pitchFamily="34" charset="0"/>
          </a:endParaRPr>
        </a:p>
        <a:p>
          <a:pPr lvl="0" algn="l" defTabSz="800100">
            <a:lnSpc>
              <a:spcPct val="90000"/>
            </a:lnSpc>
            <a:spcBef>
              <a:spcPct val="0"/>
            </a:spcBef>
            <a:spcAft>
              <a:spcPct val="35000"/>
            </a:spcAft>
          </a:pPr>
          <a:endParaRPr lang="en-US" sz="1800" b="1" kern="1200" dirty="0" smtClean="0">
            <a:latin typeface="Verdana" pitchFamily="34" charset="0"/>
            <a:ea typeface="Verdana" pitchFamily="34" charset="0"/>
            <a:cs typeface="Verdana" pitchFamily="34" charset="0"/>
          </a:endParaRPr>
        </a:p>
        <a:p>
          <a:pPr lvl="0" algn="l" defTabSz="800100">
            <a:lnSpc>
              <a:spcPct val="90000"/>
            </a:lnSpc>
            <a:spcBef>
              <a:spcPct val="0"/>
            </a:spcBef>
            <a:spcAft>
              <a:spcPct val="35000"/>
            </a:spcAft>
          </a:pPr>
          <a:endParaRPr lang="en-US" sz="1800" b="1" kern="1200" dirty="0">
            <a:latin typeface="Verdana" pitchFamily="34" charset="0"/>
            <a:ea typeface="Verdana" pitchFamily="34" charset="0"/>
            <a:cs typeface="Verdana" pitchFamily="34" charset="0"/>
          </a:endParaRPr>
        </a:p>
      </dsp:txBody>
      <dsp:txXfrm>
        <a:off x="56033" y="3173151"/>
        <a:ext cx="1801038" cy="1801038"/>
      </dsp:txXfrm>
    </dsp:sp>
    <dsp:sp modelId="{A6131BB3-D7E1-4774-94C7-2BD13C2C88F6}">
      <dsp:nvSpPr>
        <dsp:cNvPr id="0" name=""/>
        <dsp:cNvSpPr/>
      </dsp:nvSpPr>
      <dsp:spPr>
        <a:xfrm rot="21501205">
          <a:off x="2042906" y="3435717"/>
          <a:ext cx="785523" cy="459692"/>
        </a:xfrm>
        <a:prstGeom prst="rightArrow">
          <a:avLst>
            <a:gd name="adj1" fmla="val 60000"/>
            <a:gd name="adj2" fmla="val 50000"/>
          </a:avLst>
        </a:prstGeom>
        <a:solidFill>
          <a:srgbClr val="002060"/>
        </a:solidFill>
        <a:ln>
          <a:noFill/>
        </a:ln>
        <a:effectLst>
          <a:glow rad="76200">
            <a:schemeClr val="accent1">
              <a:tint val="60000"/>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tint val="60000"/>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042934" y="3529636"/>
        <a:ext cx="647615" cy="275816"/>
      </dsp:txXfrm>
    </dsp:sp>
    <dsp:sp modelId="{6BB94F70-11F0-4C50-BBED-45321FA6F35D}">
      <dsp:nvSpPr>
        <dsp:cNvPr id="0" name=""/>
        <dsp:cNvSpPr/>
      </dsp:nvSpPr>
      <dsp:spPr>
        <a:xfrm>
          <a:off x="3244749" y="180607"/>
          <a:ext cx="2182374" cy="3184305"/>
        </a:xfrm>
        <a:prstGeom prst="roundRect">
          <a:avLst>
            <a:gd name="adj" fmla="val 10000"/>
          </a:avLst>
        </a:prstGeom>
        <a:blipFill rotWithShape="0">
          <a:blip xmlns:r="http://schemas.openxmlformats.org/officeDocument/2006/relationships" r:embed="rId2"/>
          <a:stretch>
            <a:fillRect/>
          </a:stretch>
        </a:blipFill>
        <a:ln>
          <a:noFill/>
        </a:ln>
        <a:effectLst>
          <a:glow rad="76200">
            <a:schemeClr val="accent1">
              <a:tint val="50000"/>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tint val="50000"/>
              <a:hueOff val="0"/>
              <a:satOff val="0"/>
              <a:lumOff val="0"/>
              <a:alphaOff val="0"/>
              <a:shade val="30000"/>
              <a:satMod val="200000"/>
            </a:schemeClr>
          </a:contourClr>
        </a:sp3d>
      </dsp:spPr>
      <dsp:style>
        <a:lnRef idx="0">
          <a:scrgbClr r="0" g="0" b="0"/>
        </a:lnRef>
        <a:fillRef idx="1">
          <a:scrgbClr r="0" g="0" b="0"/>
        </a:fillRef>
        <a:effectRef idx="3">
          <a:scrgbClr r="0" g="0" b="0"/>
        </a:effectRef>
        <a:fontRef idx="minor"/>
      </dsp:style>
    </dsp:sp>
    <dsp:sp modelId="{9EDC4853-AF2B-4EBF-ACF8-866408B66D3C}">
      <dsp:nvSpPr>
        <dsp:cNvPr id="0" name=""/>
        <dsp:cNvSpPr/>
      </dsp:nvSpPr>
      <dsp:spPr>
        <a:xfrm>
          <a:off x="2951032" y="3096561"/>
          <a:ext cx="1978819" cy="1903367"/>
        </a:xfrm>
        <a:prstGeom prst="roundRect">
          <a:avLst>
            <a:gd name="adj" fmla="val 10000"/>
          </a:avLst>
        </a:prstGeom>
        <a:solidFill>
          <a:srgbClr val="FF0000"/>
        </a:solidFill>
        <a:ln>
          <a:noFill/>
        </a:ln>
        <a:effectLst>
          <a:glow rad="76200">
            <a:schemeClr val="accent1">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latin typeface="Verdana" pitchFamily="34" charset="0"/>
            <a:ea typeface="Verdana" pitchFamily="34" charset="0"/>
            <a:cs typeface="Verdana" pitchFamily="34" charset="0"/>
          </a:endParaRPr>
        </a:p>
      </dsp:txBody>
      <dsp:txXfrm>
        <a:off x="3006780" y="3152309"/>
        <a:ext cx="1867323" cy="1791871"/>
      </dsp:txXfrm>
    </dsp:sp>
    <dsp:sp modelId="{E86B5A25-6921-4039-A29D-70EEC624ADD6}">
      <dsp:nvSpPr>
        <dsp:cNvPr id="0" name=""/>
        <dsp:cNvSpPr/>
      </dsp:nvSpPr>
      <dsp:spPr>
        <a:xfrm rot="21558438">
          <a:off x="5060890" y="3716295"/>
          <a:ext cx="860298" cy="465801"/>
        </a:xfrm>
        <a:prstGeom prst="rightArrow">
          <a:avLst>
            <a:gd name="adj1" fmla="val 60000"/>
            <a:gd name="adj2" fmla="val 50000"/>
          </a:avLst>
        </a:prstGeom>
        <a:solidFill>
          <a:srgbClr val="002060"/>
        </a:solidFill>
        <a:ln>
          <a:noFill/>
        </a:ln>
        <a:effectLst>
          <a:glow rad="76200">
            <a:schemeClr val="accent1">
              <a:tint val="60000"/>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tint val="60000"/>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060895" y="3810300"/>
        <a:ext cx="720558" cy="279481"/>
      </dsp:txXfrm>
    </dsp:sp>
    <dsp:sp modelId="{356491C2-CCDA-45AD-8822-7230B6C1432C}">
      <dsp:nvSpPr>
        <dsp:cNvPr id="0" name=""/>
        <dsp:cNvSpPr/>
      </dsp:nvSpPr>
      <dsp:spPr>
        <a:xfrm>
          <a:off x="6276042" y="154890"/>
          <a:ext cx="2063819" cy="3163873"/>
        </a:xfrm>
        <a:prstGeom prst="roundRect">
          <a:avLst>
            <a:gd name="adj" fmla="val 10000"/>
          </a:avLst>
        </a:prstGeom>
        <a:blipFill rotWithShape="0">
          <a:blip xmlns:r="http://schemas.openxmlformats.org/officeDocument/2006/relationships" r:embed="rId3"/>
          <a:stretch>
            <a:fillRect/>
          </a:stretch>
        </a:blipFill>
        <a:ln>
          <a:noFill/>
        </a:ln>
        <a:effectLst>
          <a:glow rad="76200">
            <a:schemeClr val="accent1">
              <a:tint val="50000"/>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tint val="50000"/>
              <a:hueOff val="0"/>
              <a:satOff val="0"/>
              <a:lumOff val="0"/>
              <a:alphaOff val="0"/>
              <a:shade val="30000"/>
              <a:satMod val="200000"/>
            </a:schemeClr>
          </a:contourClr>
        </a:sp3d>
      </dsp:spPr>
      <dsp:style>
        <a:lnRef idx="0">
          <a:scrgbClr r="0" g="0" b="0"/>
        </a:lnRef>
        <a:fillRef idx="1">
          <a:scrgbClr r="0" g="0" b="0"/>
        </a:fillRef>
        <a:effectRef idx="3">
          <a:scrgbClr r="0" g="0" b="0"/>
        </a:effectRef>
        <a:fontRef idx="minor"/>
      </dsp:style>
    </dsp:sp>
    <dsp:sp modelId="{83A61250-C889-441E-A959-1168B698E369}">
      <dsp:nvSpPr>
        <dsp:cNvPr id="0" name=""/>
        <dsp:cNvSpPr/>
      </dsp:nvSpPr>
      <dsp:spPr>
        <a:xfrm>
          <a:off x="5992751" y="3087594"/>
          <a:ext cx="1913104" cy="1913104"/>
        </a:xfrm>
        <a:prstGeom prst="roundRect">
          <a:avLst>
            <a:gd name="adj" fmla="val 10000"/>
          </a:avLst>
        </a:prstGeom>
        <a:solidFill>
          <a:srgbClr val="FF0000"/>
        </a:solidFill>
        <a:ln>
          <a:noFill/>
        </a:ln>
        <a:effectLst>
          <a:glow rad="76200">
            <a:schemeClr val="accent1">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048784" y="3143627"/>
        <a:ext cx="1801038" cy="18010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2120"/>
          </a:xfrm>
          <a:prstGeom prst="rect">
            <a:avLst/>
          </a:prstGeom>
        </p:spPr>
        <p:txBody>
          <a:bodyPr vert="horz" lIns="91440" tIns="45720" rIns="91440" bIns="45720" rtlCol="0"/>
          <a:lstStyle>
            <a:lvl1pPr algn="r">
              <a:defRPr sz="1200"/>
            </a:lvl1pPr>
          </a:lstStyle>
          <a:p>
            <a:fld id="{DB46630E-F304-498A-AAE6-81DB1C8D91C5}" type="datetimeFigureOut">
              <a:rPr lang="en-US" smtClean="0"/>
              <a:t>11/6/2014</a:t>
            </a:fld>
            <a:endParaRPr lang="en-US"/>
          </a:p>
        </p:txBody>
      </p:sp>
      <p:sp>
        <p:nvSpPr>
          <p:cNvPr id="4" name="Footer Placeholder 3"/>
          <p:cNvSpPr>
            <a:spLocks noGrp="1"/>
          </p:cNvSpPr>
          <p:nvPr>
            <p:ph type="ftr" sz="quarter" idx="2"/>
          </p:nvPr>
        </p:nvSpPr>
        <p:spPr>
          <a:xfrm>
            <a:off x="0" y="8772378"/>
            <a:ext cx="301169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378"/>
            <a:ext cx="3011699" cy="462120"/>
          </a:xfrm>
          <a:prstGeom prst="rect">
            <a:avLst/>
          </a:prstGeom>
        </p:spPr>
        <p:txBody>
          <a:bodyPr vert="horz" lIns="91440" tIns="45720" rIns="91440" bIns="45720" rtlCol="0" anchor="b"/>
          <a:lstStyle>
            <a:lvl1pPr algn="r">
              <a:defRPr sz="1200"/>
            </a:lvl1pPr>
          </a:lstStyle>
          <a:p>
            <a:fld id="{7112639F-6B70-4828-9449-C0AFE7AEEE71}" type="slidenum">
              <a:rPr lang="en-US" smtClean="0"/>
              <a:t>‹#›</a:t>
            </a:fld>
            <a:endParaRPr lang="en-US"/>
          </a:p>
        </p:txBody>
      </p:sp>
    </p:spTree>
    <p:extLst>
      <p:ext uri="{BB962C8B-B14F-4D97-AF65-F5344CB8AC3E}">
        <p14:creationId xmlns:p14="http://schemas.microsoft.com/office/powerpoint/2010/main" val="428950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73E9A0D3-617E-8B42-98F1-848AE6207814}" type="datetimeFigureOut">
              <a:rPr lang="en-US" smtClean="0"/>
              <a:t>11/6/2014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FD6215C9-3C54-D44E-B725-DD48B3DFDAA6}" type="slidenum">
              <a:rPr lang="en-US" smtClean="0"/>
              <a:t>‹#›</a:t>
            </a:fld>
            <a:endParaRPr lang="en-US"/>
          </a:p>
        </p:txBody>
      </p:sp>
    </p:spTree>
    <p:extLst>
      <p:ext uri="{BB962C8B-B14F-4D97-AF65-F5344CB8AC3E}">
        <p14:creationId xmlns:p14="http://schemas.microsoft.com/office/powerpoint/2010/main" val="1305168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93E068A-2FE6-264D-9AF6-F4EA9CE921F6}" type="slidenum">
              <a:rPr lang="en-US"/>
              <a:pPr eaLnBrk="1" hangingPunct="1"/>
              <a:t>7</a:t>
            </a:fld>
            <a:endParaRPr lang="en-US" dirty="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975143D-092B-C243-9952-3B5494DADF8C}" type="slidenum">
              <a:rPr lang="en-US"/>
              <a:pPr eaLnBrk="1" hangingPunct="1"/>
              <a:t>8</a:t>
            </a:fld>
            <a:endParaRPr lang="en-US"/>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417BAAE-F689-DD4D-90B4-6821014DE651}" type="slidenum">
              <a:rPr lang="en-US"/>
              <a:pPr eaLnBrk="1" hangingPunct="1"/>
              <a:t>18</a:t>
            </a:fld>
            <a:endParaRPr lang="en-US"/>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Verdana" charset="0"/>
                <a:ea typeface="ＭＳ Ｐゴシック" charset="0"/>
                <a:cs typeface="Angsana New" charset="0"/>
              </a:defRPr>
            </a:lvl1pPr>
            <a:lvl2pPr marL="742950" indent="-285750" eaLnBrk="0" hangingPunct="0">
              <a:defRPr sz="2000" b="1">
                <a:solidFill>
                  <a:schemeClr val="tx1"/>
                </a:solidFill>
                <a:latin typeface="Verdana" charset="0"/>
                <a:ea typeface="Angsana New" charset="0"/>
                <a:cs typeface="Angsana New" charset="0"/>
              </a:defRPr>
            </a:lvl2pPr>
            <a:lvl3pPr marL="1143000" indent="-228600" eaLnBrk="0" hangingPunct="0">
              <a:defRPr sz="2000" b="1">
                <a:solidFill>
                  <a:schemeClr val="tx1"/>
                </a:solidFill>
                <a:latin typeface="Verdana" charset="0"/>
                <a:ea typeface="Angsana New" charset="0"/>
                <a:cs typeface="Angsana New" charset="0"/>
              </a:defRPr>
            </a:lvl3pPr>
            <a:lvl4pPr marL="1600200" indent="-228600" eaLnBrk="0" hangingPunct="0">
              <a:defRPr sz="2000" b="1">
                <a:solidFill>
                  <a:schemeClr val="tx1"/>
                </a:solidFill>
                <a:latin typeface="Verdana" charset="0"/>
                <a:ea typeface="Angsana New" charset="0"/>
                <a:cs typeface="Angsana New" charset="0"/>
              </a:defRPr>
            </a:lvl4pPr>
            <a:lvl5pPr marL="2057400" indent="-228600" eaLnBrk="0" hangingPunct="0">
              <a:defRPr sz="2000" b="1">
                <a:solidFill>
                  <a:schemeClr val="tx1"/>
                </a:solidFill>
                <a:latin typeface="Verdana" charset="0"/>
                <a:ea typeface="Angsana New" charset="0"/>
                <a:cs typeface="Angsana New" charset="0"/>
              </a:defRPr>
            </a:lvl5pPr>
            <a:lvl6pPr marL="2514600" indent="-228600" eaLnBrk="0" fontAlgn="base" hangingPunct="0">
              <a:spcBef>
                <a:spcPct val="0"/>
              </a:spcBef>
              <a:spcAft>
                <a:spcPct val="0"/>
              </a:spcAft>
              <a:defRPr sz="2000" b="1">
                <a:solidFill>
                  <a:schemeClr val="tx1"/>
                </a:solidFill>
                <a:latin typeface="Verdana" charset="0"/>
                <a:ea typeface="Angsana New" charset="0"/>
                <a:cs typeface="Angsana New" charset="0"/>
              </a:defRPr>
            </a:lvl6pPr>
            <a:lvl7pPr marL="2971800" indent="-228600" eaLnBrk="0" fontAlgn="base" hangingPunct="0">
              <a:spcBef>
                <a:spcPct val="0"/>
              </a:spcBef>
              <a:spcAft>
                <a:spcPct val="0"/>
              </a:spcAft>
              <a:defRPr sz="2000" b="1">
                <a:solidFill>
                  <a:schemeClr val="tx1"/>
                </a:solidFill>
                <a:latin typeface="Verdana" charset="0"/>
                <a:ea typeface="Angsana New" charset="0"/>
                <a:cs typeface="Angsana New" charset="0"/>
              </a:defRPr>
            </a:lvl7pPr>
            <a:lvl8pPr marL="3429000" indent="-228600" eaLnBrk="0" fontAlgn="base" hangingPunct="0">
              <a:spcBef>
                <a:spcPct val="0"/>
              </a:spcBef>
              <a:spcAft>
                <a:spcPct val="0"/>
              </a:spcAft>
              <a:defRPr sz="2000" b="1">
                <a:solidFill>
                  <a:schemeClr val="tx1"/>
                </a:solidFill>
                <a:latin typeface="Verdana" charset="0"/>
                <a:ea typeface="Angsana New" charset="0"/>
                <a:cs typeface="Angsana New" charset="0"/>
              </a:defRPr>
            </a:lvl8pPr>
            <a:lvl9pPr marL="3886200" indent="-228600" eaLnBrk="0" fontAlgn="base" hangingPunct="0">
              <a:spcBef>
                <a:spcPct val="0"/>
              </a:spcBef>
              <a:spcAft>
                <a:spcPct val="0"/>
              </a:spcAft>
              <a:defRPr sz="2000" b="1">
                <a:solidFill>
                  <a:schemeClr val="tx1"/>
                </a:solidFill>
                <a:latin typeface="Verdana" charset="0"/>
                <a:ea typeface="Angsana New" charset="0"/>
                <a:cs typeface="Angsana New" charset="0"/>
              </a:defRPr>
            </a:lvl9pPr>
          </a:lstStyle>
          <a:p>
            <a:pPr eaLnBrk="1" hangingPunct="1"/>
            <a:fld id="{062A3B04-D1D3-D34C-B56E-10DC1F7F809A}" type="slidenum">
              <a:rPr lang="en-US" sz="1200" b="0">
                <a:latin typeface="Arial" charset="0"/>
              </a:rPr>
              <a:pPr eaLnBrk="1" hangingPunct="1"/>
              <a:t>40</a:t>
            </a:fld>
            <a:endParaRPr lang="th-TH" sz="1200" b="0">
              <a:latin typeface="Arial"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800">
              <a:cs typeface="Angsana New"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fld id="{DFD537D2-9E3D-1B46-9A62-DB1E5B6C6C68}" type="slidenum">
              <a:rPr lang="en-US"/>
              <a:pPr/>
              <a:t>‹#›</a:t>
            </a:fld>
            <a:endParaRPr lang="en-US"/>
          </a:p>
        </p:txBody>
      </p:sp>
    </p:spTree>
    <p:extLst>
      <p:ext uri="{BB962C8B-B14F-4D97-AF65-F5344CB8AC3E}">
        <p14:creationId xmlns:p14="http://schemas.microsoft.com/office/powerpoint/2010/main" val="262053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11/6/2014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11/6/2014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938" y="3337560"/>
            <a:ext cx="6480048" cy="2301240"/>
          </a:xfrm>
        </p:spPr>
        <p:txBody>
          <a:bodyPr/>
          <a:lstStyle/>
          <a:p>
            <a:r>
              <a:rPr lang="en-US" dirty="0" smtClean="0"/>
              <a:t>1300-1522</a:t>
            </a:r>
            <a:endParaRPr lang="en-US" dirty="0"/>
          </a:p>
        </p:txBody>
      </p:sp>
      <p:sp>
        <p:nvSpPr>
          <p:cNvPr id="3" name="Subtitle 2"/>
          <p:cNvSpPr>
            <a:spLocks noGrp="1"/>
          </p:cNvSpPr>
          <p:nvPr>
            <p:ph type="subTitle" idx="1"/>
          </p:nvPr>
        </p:nvSpPr>
        <p:spPr>
          <a:xfrm>
            <a:off x="298826" y="1544812"/>
            <a:ext cx="8710950" cy="1752600"/>
          </a:xfrm>
        </p:spPr>
        <p:txBody>
          <a:bodyPr>
            <a:normAutofit fontScale="92500"/>
          </a:bodyPr>
          <a:lstStyle/>
          <a:p>
            <a:r>
              <a:rPr lang="en-US" sz="6000" dirty="0" smtClean="0"/>
              <a:t>Unit 7: </a:t>
            </a:r>
            <a:r>
              <a:rPr lang="en-US" sz="6000" dirty="0"/>
              <a:t>T</a:t>
            </a:r>
            <a:r>
              <a:rPr lang="en-US" sz="6000" dirty="0" smtClean="0"/>
              <a:t>he Renaissance, Exploration and Conquest</a:t>
            </a:r>
            <a:endParaRPr lang="en-US" sz="6000" dirty="0"/>
          </a:p>
        </p:txBody>
      </p:sp>
    </p:spTree>
    <p:extLst>
      <p:ext uri="{BB962C8B-B14F-4D97-AF65-F5344CB8AC3E}">
        <p14:creationId xmlns:p14="http://schemas.microsoft.com/office/powerpoint/2010/main" val="10759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172200" y="152400"/>
            <a:ext cx="2819400" cy="6502400"/>
          </a:xfrm>
          <a:prstGeom prst="rect">
            <a:avLst/>
          </a:prstGeom>
          <a:gradFill rotWithShape="1">
            <a:gsLst>
              <a:gs pos="0">
                <a:srgbClr val="CC99FF"/>
              </a:gs>
              <a:gs pos="100000">
                <a:srgbClr val="CCFFFF"/>
              </a:gs>
            </a:gsLst>
            <a:lin ang="5400000" scaled="1"/>
          </a:gradFill>
          <a:ln w="9525">
            <a:solidFill>
              <a:srgbClr val="660066"/>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p:txBody>
      </p:sp>
      <p:sp>
        <p:nvSpPr>
          <p:cNvPr id="5" name="Text Box 6"/>
          <p:cNvSpPr txBox="1">
            <a:spLocks noChangeArrowheads="1"/>
          </p:cNvSpPr>
          <p:nvPr/>
        </p:nvSpPr>
        <p:spPr bwMode="auto">
          <a:xfrm>
            <a:off x="2971800" y="149225"/>
            <a:ext cx="3124200" cy="6502400"/>
          </a:xfrm>
          <a:prstGeom prst="rect">
            <a:avLst/>
          </a:prstGeom>
          <a:gradFill rotWithShape="1">
            <a:gsLst>
              <a:gs pos="0">
                <a:srgbClr val="CC99FF"/>
              </a:gs>
              <a:gs pos="100000">
                <a:srgbClr val="CCFFFF"/>
              </a:gs>
            </a:gsLst>
            <a:lin ang="5400000" scaled="1"/>
          </a:gradFill>
          <a:ln w="9525">
            <a:solidFill>
              <a:srgbClr val="660066"/>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p:txBody>
      </p:sp>
      <p:sp>
        <p:nvSpPr>
          <p:cNvPr id="6" name="Text Box 6"/>
          <p:cNvSpPr txBox="1">
            <a:spLocks noChangeArrowheads="1"/>
          </p:cNvSpPr>
          <p:nvPr/>
        </p:nvSpPr>
        <p:spPr bwMode="auto">
          <a:xfrm>
            <a:off x="152400" y="149225"/>
            <a:ext cx="2743200" cy="6502400"/>
          </a:xfrm>
          <a:prstGeom prst="rect">
            <a:avLst/>
          </a:prstGeom>
          <a:gradFill rotWithShape="1">
            <a:gsLst>
              <a:gs pos="0">
                <a:srgbClr val="CC99FF"/>
              </a:gs>
              <a:gs pos="100000">
                <a:srgbClr val="CCFFFF"/>
              </a:gs>
            </a:gsLst>
            <a:lin ang="5400000" scaled="1"/>
          </a:gradFill>
          <a:ln w="9525">
            <a:solidFill>
              <a:srgbClr val="660066"/>
            </a:solidFill>
            <a:miter lim="800000"/>
            <a:headEnd/>
            <a:tailEnd/>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a:p>
            <a:pPr algn="ctr" eaLnBrk="1" hangingPunct="1"/>
            <a:endParaRPr lang="en-US" sz="2000" b="1">
              <a:latin typeface="Verdana" charset="0"/>
            </a:endParaRPr>
          </a:p>
        </p:txBody>
      </p:sp>
      <p:sp>
        <p:nvSpPr>
          <p:cNvPr id="7" name="TextBox 54"/>
          <p:cNvSpPr txBox="1">
            <a:spLocks noChangeArrowheads="1"/>
          </p:cNvSpPr>
          <p:nvPr/>
        </p:nvSpPr>
        <p:spPr bwMode="auto">
          <a:xfrm>
            <a:off x="6686550" y="30781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2000" b="1">
              <a:latin typeface="Verdana" charset="0"/>
            </a:endParaRPr>
          </a:p>
        </p:txBody>
      </p:sp>
      <p:sp>
        <p:nvSpPr>
          <p:cNvPr id="8" name="TextBox 33"/>
          <p:cNvSpPr txBox="1">
            <a:spLocks noChangeArrowheads="1"/>
          </p:cNvSpPr>
          <p:nvPr/>
        </p:nvSpPr>
        <p:spPr bwMode="auto">
          <a:xfrm>
            <a:off x="519113" y="2286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dirty="0">
                <a:latin typeface="Verdana" charset="0"/>
              </a:rPr>
              <a:t>Michelangelo</a:t>
            </a:r>
          </a:p>
        </p:txBody>
      </p:sp>
      <p:sp>
        <p:nvSpPr>
          <p:cNvPr id="9" name="TextBox 33"/>
          <p:cNvSpPr txBox="1">
            <a:spLocks noChangeArrowheads="1"/>
          </p:cNvSpPr>
          <p:nvPr/>
        </p:nvSpPr>
        <p:spPr bwMode="auto">
          <a:xfrm>
            <a:off x="3276600" y="914400"/>
            <a:ext cx="274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dirty="0">
                <a:latin typeface="Verdana" charset="0"/>
              </a:rPr>
              <a:t>Leonardo da Vinci</a:t>
            </a:r>
          </a:p>
        </p:txBody>
      </p:sp>
      <p:sp>
        <p:nvSpPr>
          <p:cNvPr id="10" name="TextBox 33"/>
          <p:cNvSpPr txBox="1">
            <a:spLocks noChangeArrowheads="1"/>
          </p:cNvSpPr>
          <p:nvPr/>
        </p:nvSpPr>
        <p:spPr bwMode="auto">
          <a:xfrm>
            <a:off x="6867525" y="228600"/>
            <a:ext cx="1336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dirty="0">
                <a:latin typeface="Verdana" charset="0"/>
              </a:rPr>
              <a:t>Raphael</a:t>
            </a:r>
          </a:p>
        </p:txBody>
      </p:sp>
      <p:pic>
        <p:nvPicPr>
          <p:cNvPr id="11" name="Picture 3" descr="C:\Users\Beverly\Desktop\Renasissance\403px-Leonardo_da_Vinci_02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7600" y="1371600"/>
            <a:ext cx="1828800" cy="271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44"/>
          <p:cNvSpPr txBox="1">
            <a:spLocks noChangeArrowheads="1"/>
          </p:cNvSpPr>
          <p:nvPr/>
        </p:nvSpPr>
        <p:spPr bwMode="auto">
          <a:xfrm>
            <a:off x="152400" y="3429000"/>
            <a:ext cx="284033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dirty="0">
                <a:solidFill>
                  <a:schemeClr val="bg1"/>
                </a:solidFill>
                <a:latin typeface="Verdana" charset="0"/>
              </a:rPr>
              <a:t>Michelangelo was </a:t>
            </a:r>
          </a:p>
          <a:p>
            <a:pPr eaLnBrk="1" hangingPunct="1"/>
            <a:r>
              <a:rPr lang="en-US" sz="2000" dirty="0">
                <a:solidFill>
                  <a:schemeClr val="bg1"/>
                </a:solidFill>
                <a:latin typeface="Verdana" charset="0"/>
              </a:rPr>
              <a:t>a sculptor, painter,</a:t>
            </a:r>
          </a:p>
          <a:p>
            <a:pPr eaLnBrk="1" hangingPunct="1"/>
            <a:r>
              <a:rPr lang="en-US" sz="2000" dirty="0">
                <a:solidFill>
                  <a:schemeClr val="bg1"/>
                </a:solidFill>
                <a:latin typeface="Verdana" charset="0"/>
              </a:rPr>
              <a:t>poet, and engineer.</a:t>
            </a:r>
          </a:p>
          <a:p>
            <a:pPr eaLnBrk="1" hangingPunct="1"/>
            <a:r>
              <a:rPr lang="en-US" sz="2000" b="1" i="1" dirty="0">
                <a:solidFill>
                  <a:schemeClr val="bg1"/>
                </a:solidFill>
                <a:latin typeface="Verdana" charset="0"/>
              </a:rPr>
              <a:t>David</a:t>
            </a:r>
            <a:r>
              <a:rPr lang="en-US" sz="2000" i="1" dirty="0">
                <a:solidFill>
                  <a:schemeClr val="bg1"/>
                </a:solidFill>
                <a:latin typeface="Verdana" charset="0"/>
              </a:rPr>
              <a:t> </a:t>
            </a:r>
            <a:r>
              <a:rPr lang="en-US" sz="2000" dirty="0">
                <a:solidFill>
                  <a:schemeClr val="bg1"/>
                </a:solidFill>
                <a:latin typeface="Verdana" charset="0"/>
              </a:rPr>
              <a:t>and</a:t>
            </a:r>
            <a:r>
              <a:rPr lang="en-US" sz="2000" i="1" dirty="0">
                <a:solidFill>
                  <a:schemeClr val="bg1"/>
                </a:solidFill>
                <a:latin typeface="Verdana" charset="0"/>
              </a:rPr>
              <a:t> </a:t>
            </a:r>
            <a:r>
              <a:rPr lang="en-US" sz="2000" b="1" i="1" dirty="0">
                <a:solidFill>
                  <a:schemeClr val="bg1"/>
                </a:solidFill>
                <a:latin typeface="Verdana" charset="0"/>
              </a:rPr>
              <a:t>Pieta</a:t>
            </a:r>
            <a:endParaRPr lang="en-US" sz="2000" dirty="0">
              <a:solidFill>
                <a:schemeClr val="bg1"/>
              </a:solidFill>
              <a:latin typeface="Verdana" charset="0"/>
            </a:endParaRPr>
          </a:p>
          <a:p>
            <a:pPr eaLnBrk="1" hangingPunct="1"/>
            <a:r>
              <a:rPr lang="en-US" sz="2000" dirty="0">
                <a:solidFill>
                  <a:schemeClr val="bg1"/>
                </a:solidFill>
                <a:latin typeface="Verdana" charset="0"/>
              </a:rPr>
              <a:t>are two of his most</a:t>
            </a:r>
          </a:p>
          <a:p>
            <a:pPr eaLnBrk="1" hangingPunct="1"/>
            <a:r>
              <a:rPr lang="en-US" sz="2000" dirty="0">
                <a:solidFill>
                  <a:schemeClr val="bg1"/>
                </a:solidFill>
                <a:latin typeface="Verdana" charset="0"/>
              </a:rPr>
              <a:t>famous sculptures.</a:t>
            </a:r>
          </a:p>
          <a:p>
            <a:pPr eaLnBrk="1" hangingPunct="1"/>
            <a:r>
              <a:rPr lang="en-US" sz="2000" dirty="0">
                <a:solidFill>
                  <a:schemeClr val="bg1"/>
                </a:solidFill>
                <a:latin typeface="Verdana" charset="0"/>
              </a:rPr>
              <a:t>He also painted</a:t>
            </a:r>
          </a:p>
          <a:p>
            <a:pPr eaLnBrk="1" hangingPunct="1"/>
            <a:r>
              <a:rPr lang="en-US" sz="2000" dirty="0">
                <a:solidFill>
                  <a:schemeClr val="bg1"/>
                </a:solidFill>
                <a:latin typeface="Verdana" charset="0"/>
              </a:rPr>
              <a:t>the </a:t>
            </a:r>
            <a:r>
              <a:rPr lang="en-US" sz="2000" b="1" dirty="0">
                <a:solidFill>
                  <a:schemeClr val="bg1"/>
                </a:solidFill>
                <a:latin typeface="Verdana" charset="0"/>
              </a:rPr>
              <a:t>Sistine Chapel</a:t>
            </a:r>
            <a:r>
              <a:rPr lang="en-US" sz="2000" dirty="0">
                <a:solidFill>
                  <a:schemeClr val="bg1"/>
                </a:solidFill>
                <a:latin typeface="Verdana" charset="0"/>
              </a:rPr>
              <a:t>.</a:t>
            </a:r>
          </a:p>
          <a:p>
            <a:pPr eaLnBrk="1" hangingPunct="1"/>
            <a:endParaRPr lang="en-US" sz="2000" dirty="0">
              <a:solidFill>
                <a:schemeClr val="bg1"/>
              </a:solidFill>
              <a:latin typeface="Verdana" charset="0"/>
            </a:endParaRPr>
          </a:p>
          <a:p>
            <a:pPr eaLnBrk="1" hangingPunct="1"/>
            <a:endParaRPr lang="en-US" sz="2000" b="1" dirty="0">
              <a:solidFill>
                <a:schemeClr val="bg1"/>
              </a:solidFill>
              <a:latin typeface="Verdana" charset="0"/>
            </a:endParaRPr>
          </a:p>
          <a:p>
            <a:pPr eaLnBrk="1" hangingPunct="1"/>
            <a:endParaRPr lang="en-US" sz="2000" b="1" dirty="0">
              <a:solidFill>
                <a:schemeClr val="bg1"/>
              </a:solidFill>
              <a:latin typeface="Verdana" charset="0"/>
            </a:endParaRPr>
          </a:p>
        </p:txBody>
      </p:sp>
      <p:sp>
        <p:nvSpPr>
          <p:cNvPr id="13" name="TextBox 44"/>
          <p:cNvSpPr txBox="1">
            <a:spLocks noChangeArrowheads="1"/>
          </p:cNvSpPr>
          <p:nvPr/>
        </p:nvSpPr>
        <p:spPr bwMode="auto">
          <a:xfrm>
            <a:off x="6194425" y="3886200"/>
            <a:ext cx="28178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dirty="0">
                <a:solidFill>
                  <a:srgbClr val="000000"/>
                </a:solidFill>
                <a:latin typeface="Verdana" charset="0"/>
              </a:rPr>
              <a:t>Rafael is considered </a:t>
            </a:r>
          </a:p>
          <a:p>
            <a:pPr eaLnBrk="1" hangingPunct="1"/>
            <a:r>
              <a:rPr lang="en-US" sz="2000" dirty="0">
                <a:solidFill>
                  <a:srgbClr val="000000"/>
                </a:solidFill>
                <a:latin typeface="Verdana" charset="0"/>
              </a:rPr>
              <a:t>one of the three </a:t>
            </a:r>
          </a:p>
          <a:p>
            <a:pPr eaLnBrk="1" hangingPunct="1"/>
            <a:r>
              <a:rPr lang="en-US" sz="2000" dirty="0">
                <a:solidFill>
                  <a:srgbClr val="000000"/>
                </a:solidFill>
                <a:latin typeface="Verdana" charset="0"/>
              </a:rPr>
              <a:t>great masters of the</a:t>
            </a:r>
          </a:p>
          <a:p>
            <a:pPr eaLnBrk="1" hangingPunct="1"/>
            <a:r>
              <a:rPr lang="en-US" sz="2000" dirty="0">
                <a:solidFill>
                  <a:srgbClr val="000000"/>
                </a:solidFill>
                <a:latin typeface="Verdana" charset="0"/>
              </a:rPr>
              <a:t>Renaissance, along</a:t>
            </a:r>
          </a:p>
          <a:p>
            <a:pPr eaLnBrk="1" hangingPunct="1"/>
            <a:r>
              <a:rPr lang="en-US" sz="2000" dirty="0">
                <a:solidFill>
                  <a:srgbClr val="000000"/>
                </a:solidFill>
                <a:latin typeface="Verdana" charset="0"/>
              </a:rPr>
              <a:t>with Michelangelo </a:t>
            </a:r>
          </a:p>
          <a:p>
            <a:pPr eaLnBrk="1" hangingPunct="1"/>
            <a:r>
              <a:rPr lang="en-US" sz="2000" dirty="0">
                <a:solidFill>
                  <a:srgbClr val="000000"/>
                </a:solidFill>
                <a:latin typeface="Verdana" charset="0"/>
              </a:rPr>
              <a:t>and Leonardo da </a:t>
            </a:r>
          </a:p>
          <a:p>
            <a:pPr eaLnBrk="1" hangingPunct="1"/>
            <a:r>
              <a:rPr lang="en-US" sz="2000" dirty="0">
                <a:solidFill>
                  <a:srgbClr val="000000"/>
                </a:solidFill>
                <a:latin typeface="Verdana" charset="0"/>
              </a:rPr>
              <a:t>Vinci. His paintings </a:t>
            </a:r>
          </a:p>
          <a:p>
            <a:pPr eaLnBrk="1" hangingPunct="1"/>
            <a:r>
              <a:rPr lang="en-US" sz="2000" dirty="0">
                <a:solidFill>
                  <a:srgbClr val="000000"/>
                </a:solidFill>
                <a:latin typeface="Verdana" charset="0"/>
              </a:rPr>
              <a:t>are found at the </a:t>
            </a:r>
          </a:p>
          <a:p>
            <a:pPr eaLnBrk="1" hangingPunct="1"/>
            <a:r>
              <a:rPr lang="en-US" sz="2000" dirty="0">
                <a:solidFill>
                  <a:srgbClr val="000000"/>
                </a:solidFill>
                <a:latin typeface="Verdana" charset="0"/>
              </a:rPr>
              <a:t>Vatican in Rome. </a:t>
            </a:r>
            <a:endParaRPr lang="en-US" sz="2000" b="1" dirty="0">
              <a:solidFill>
                <a:srgbClr val="000000"/>
              </a:solidFill>
              <a:latin typeface="Verdana" charset="0"/>
            </a:endParaRPr>
          </a:p>
        </p:txBody>
      </p:sp>
      <p:sp>
        <p:nvSpPr>
          <p:cNvPr id="14" name="TextBox 44"/>
          <p:cNvSpPr txBox="1">
            <a:spLocks noChangeArrowheads="1"/>
          </p:cNvSpPr>
          <p:nvPr/>
        </p:nvSpPr>
        <p:spPr bwMode="auto">
          <a:xfrm>
            <a:off x="3048000" y="4114800"/>
            <a:ext cx="306856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dirty="0">
                <a:solidFill>
                  <a:schemeClr val="bg1"/>
                </a:solidFill>
                <a:latin typeface="Verdana" charset="0"/>
              </a:rPr>
              <a:t>Leonardo da Vinci was</a:t>
            </a:r>
          </a:p>
          <a:p>
            <a:pPr eaLnBrk="1" hangingPunct="1"/>
            <a:r>
              <a:rPr lang="en-US" sz="2000" dirty="0">
                <a:solidFill>
                  <a:schemeClr val="bg1"/>
                </a:solidFill>
                <a:latin typeface="Verdana" charset="0"/>
              </a:rPr>
              <a:t>a true </a:t>
            </a:r>
            <a:r>
              <a:rPr lang="ja-JP" altLang="en-US" sz="2000" dirty="0">
                <a:solidFill>
                  <a:schemeClr val="bg1"/>
                </a:solidFill>
                <a:latin typeface="Verdana" charset="0"/>
              </a:rPr>
              <a:t>“</a:t>
            </a:r>
            <a:r>
              <a:rPr lang="en-US" sz="2000" dirty="0">
                <a:solidFill>
                  <a:schemeClr val="bg1"/>
                </a:solidFill>
                <a:latin typeface="Verdana" charset="0"/>
              </a:rPr>
              <a:t>Renaissance</a:t>
            </a:r>
          </a:p>
          <a:p>
            <a:pPr eaLnBrk="1" hangingPunct="1"/>
            <a:r>
              <a:rPr lang="en-US" sz="2000" dirty="0">
                <a:solidFill>
                  <a:schemeClr val="bg1"/>
                </a:solidFill>
                <a:latin typeface="Verdana" charset="0"/>
              </a:rPr>
              <a:t>Man.</a:t>
            </a:r>
            <a:r>
              <a:rPr lang="ja-JP" altLang="en-US" sz="2000" dirty="0">
                <a:solidFill>
                  <a:schemeClr val="bg1"/>
                </a:solidFill>
                <a:latin typeface="Verdana" charset="0"/>
              </a:rPr>
              <a:t>”</a:t>
            </a:r>
            <a:r>
              <a:rPr lang="en-US" sz="2000" dirty="0">
                <a:solidFill>
                  <a:schemeClr val="bg1"/>
                </a:solidFill>
                <a:latin typeface="Verdana" charset="0"/>
              </a:rPr>
              <a:t> He excelled in</a:t>
            </a:r>
          </a:p>
          <a:p>
            <a:pPr eaLnBrk="1" hangingPunct="1"/>
            <a:r>
              <a:rPr lang="en-US" sz="2000" dirty="0">
                <a:solidFill>
                  <a:schemeClr val="bg1"/>
                </a:solidFill>
                <a:latin typeface="Verdana" charset="0"/>
              </a:rPr>
              <a:t>many areas; he was a</a:t>
            </a:r>
          </a:p>
          <a:p>
            <a:pPr eaLnBrk="1" hangingPunct="1"/>
            <a:r>
              <a:rPr lang="en-US" sz="2000" dirty="0">
                <a:solidFill>
                  <a:schemeClr val="bg1"/>
                </a:solidFill>
                <a:latin typeface="Verdana" charset="0"/>
              </a:rPr>
              <a:t>painter, engineer,</a:t>
            </a:r>
          </a:p>
          <a:p>
            <a:pPr eaLnBrk="1" hangingPunct="1"/>
            <a:r>
              <a:rPr lang="en-US" sz="2000" dirty="0">
                <a:solidFill>
                  <a:schemeClr val="bg1"/>
                </a:solidFill>
                <a:latin typeface="Verdana" charset="0"/>
              </a:rPr>
              <a:t>botanist, musician,</a:t>
            </a:r>
          </a:p>
          <a:p>
            <a:pPr eaLnBrk="1" hangingPunct="1"/>
            <a:r>
              <a:rPr lang="en-US" sz="2000" dirty="0">
                <a:solidFill>
                  <a:schemeClr val="bg1"/>
                </a:solidFill>
                <a:latin typeface="Verdana" charset="0"/>
              </a:rPr>
              <a:t>anatomist, inventor,</a:t>
            </a:r>
          </a:p>
          <a:p>
            <a:pPr eaLnBrk="1" hangingPunct="1"/>
            <a:r>
              <a:rPr lang="en-US" sz="2000" dirty="0">
                <a:solidFill>
                  <a:schemeClr val="bg1"/>
                </a:solidFill>
                <a:latin typeface="Verdana" charset="0"/>
              </a:rPr>
              <a:t>architect, and writer.</a:t>
            </a:r>
            <a:endParaRPr lang="en-US" sz="2000" b="1" dirty="0">
              <a:solidFill>
                <a:schemeClr val="bg1"/>
              </a:solidFill>
              <a:latin typeface="Verdana" charset="0"/>
            </a:endParaRPr>
          </a:p>
        </p:txBody>
      </p:sp>
      <p:pic>
        <p:nvPicPr>
          <p:cNvPr id="15" name="Picture 34" descr="C:\Users\Beverly\Desktop\Renasissance\525px-Lvr-georgeby raphae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685800"/>
            <a:ext cx="2514600" cy="307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4" descr="C:\Users\Beverly\Desktop\Renasissance\582px-Michelangelo_Buonarroti_046.jpg"/>
          <p:cNvPicPr>
            <a:picLocks noChangeAspect="1" noChangeArrowheads="1"/>
          </p:cNvPicPr>
          <p:nvPr/>
        </p:nvPicPr>
        <p:blipFill>
          <a:blip r:embed="rId4"/>
          <a:srcRect/>
          <a:stretch>
            <a:fillRect/>
          </a:stretch>
        </p:blipFill>
        <p:spPr bwMode="auto">
          <a:xfrm>
            <a:off x="155575" y="609600"/>
            <a:ext cx="2663825" cy="2743200"/>
          </a:xfrm>
          <a:prstGeom prst="ellipse">
            <a:avLst/>
          </a:prstGeom>
          <a:noFill/>
          <a:ln w="9525">
            <a:solidFill>
              <a:srgbClr val="000000"/>
            </a:solidFill>
            <a:miter lim="800000"/>
            <a:headEnd/>
            <a:tailEnd/>
          </a:ln>
        </p:spPr>
      </p:pic>
      <p:sp>
        <p:nvSpPr>
          <p:cNvPr id="17" name="TextBox 33"/>
          <p:cNvSpPr txBox="1">
            <a:spLocks noChangeArrowheads="1"/>
          </p:cNvSpPr>
          <p:nvPr/>
        </p:nvSpPr>
        <p:spPr bwMode="auto">
          <a:xfrm>
            <a:off x="3378200" y="147638"/>
            <a:ext cx="231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dirty="0">
                <a:latin typeface="Verdana" charset="0"/>
              </a:rPr>
              <a:t>Renaissance</a:t>
            </a:r>
          </a:p>
        </p:txBody>
      </p:sp>
      <p:sp>
        <p:nvSpPr>
          <p:cNvPr id="18" name="TextBox 33"/>
          <p:cNvSpPr txBox="1">
            <a:spLocks noChangeArrowheads="1"/>
          </p:cNvSpPr>
          <p:nvPr/>
        </p:nvSpPr>
        <p:spPr bwMode="auto">
          <a:xfrm>
            <a:off x="3471863" y="452438"/>
            <a:ext cx="181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dirty="0">
                <a:latin typeface="Verdana" charset="0"/>
              </a:rPr>
              <a:t>  Painting</a:t>
            </a:r>
          </a:p>
        </p:txBody>
      </p:sp>
    </p:spTree>
    <p:extLst>
      <p:ext uri="{BB962C8B-B14F-4D97-AF65-F5344CB8AC3E}">
        <p14:creationId xmlns:p14="http://schemas.microsoft.com/office/powerpoint/2010/main" val="32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par>
                                <p:cTn id="51" presetID="3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 calcmode="lin" valueType="num">
                                      <p:cBhvr>
                                        <p:cTn id="55" dur="1000" fill="hold"/>
                                        <p:tgtEl>
                                          <p:spTgt spid="15"/>
                                        </p:tgtEl>
                                        <p:attrNameLst>
                                          <p:attrName>style.rotation</p:attrName>
                                        </p:attrNameLst>
                                      </p:cBhvr>
                                      <p:tavLst>
                                        <p:tav tm="0">
                                          <p:val>
                                            <p:fltVal val="90"/>
                                          </p:val>
                                        </p:tav>
                                        <p:tav tm="100000">
                                          <p:val>
                                            <p:fltVal val="0"/>
                                          </p:val>
                                        </p:tav>
                                      </p:tavLst>
                                    </p:anim>
                                    <p:animEffect transition="in" filter="fade">
                                      <p:cBhvr>
                                        <p:cTn id="56" dur="1000"/>
                                        <p:tgtEl>
                                          <p:spTgt spid="15"/>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 calcmode="lin" valueType="num">
                                      <p:cBhvr>
                                        <p:cTn id="61" dur="1000" fill="hold"/>
                                        <p:tgtEl>
                                          <p:spTgt spid="10"/>
                                        </p:tgtEl>
                                        <p:attrNameLst>
                                          <p:attrName>style.rotation</p:attrName>
                                        </p:attrNameLst>
                                      </p:cBhvr>
                                      <p:tavLst>
                                        <p:tav tm="0">
                                          <p:val>
                                            <p:fltVal val="90"/>
                                          </p:val>
                                        </p:tav>
                                        <p:tav tm="100000">
                                          <p:val>
                                            <p:fltVal val="0"/>
                                          </p:val>
                                        </p:tav>
                                      </p:tavLst>
                                    </p:anim>
                                    <p:animEffect transition="in" filter="fade">
                                      <p:cBhvr>
                                        <p:cTn id="6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008477" y="3824010"/>
            <a:ext cx="1904903" cy="415498"/>
          </a:xfrm>
          <a:prstGeom prst="rect">
            <a:avLst/>
          </a:prstGeom>
          <a:solidFill>
            <a:srgbClr val="FF0000"/>
          </a:solidFill>
        </p:spPr>
        <p:txBody>
          <a:bodyPr wrap="square" rtlCol="0">
            <a:spAutoFit/>
          </a:bodyPr>
          <a:lstStyle/>
          <a:p>
            <a:r>
              <a:rPr lang="en-US" sz="2100" b="1" dirty="0" smtClean="0"/>
              <a:t>Michelangelo</a:t>
            </a:r>
            <a:endParaRPr lang="en-US" sz="2100" b="1" dirty="0"/>
          </a:p>
        </p:txBody>
      </p:sp>
      <p:sp>
        <p:nvSpPr>
          <p:cNvPr id="6" name="TextBox 5"/>
          <p:cNvSpPr txBox="1"/>
          <p:nvPr/>
        </p:nvSpPr>
        <p:spPr>
          <a:xfrm>
            <a:off x="3081460" y="3678764"/>
            <a:ext cx="1624771" cy="461665"/>
          </a:xfrm>
          <a:prstGeom prst="rect">
            <a:avLst/>
          </a:prstGeom>
          <a:solidFill>
            <a:srgbClr val="FF0000"/>
          </a:solidFill>
        </p:spPr>
        <p:txBody>
          <a:bodyPr wrap="square" rtlCol="0">
            <a:spAutoFit/>
          </a:bodyPr>
          <a:lstStyle/>
          <a:p>
            <a:r>
              <a:rPr lang="en-US" sz="2400" b="1" dirty="0" smtClean="0"/>
              <a:t>Donatello</a:t>
            </a:r>
            <a:endParaRPr lang="en-US" sz="2400" b="1" dirty="0"/>
          </a:p>
        </p:txBody>
      </p:sp>
      <p:sp>
        <p:nvSpPr>
          <p:cNvPr id="7" name="TextBox 6"/>
          <p:cNvSpPr txBox="1"/>
          <p:nvPr/>
        </p:nvSpPr>
        <p:spPr>
          <a:xfrm>
            <a:off x="4706231" y="4193342"/>
            <a:ext cx="1550068" cy="415498"/>
          </a:xfrm>
          <a:prstGeom prst="rect">
            <a:avLst/>
          </a:prstGeom>
          <a:solidFill>
            <a:srgbClr val="FF0000"/>
          </a:solidFill>
        </p:spPr>
        <p:txBody>
          <a:bodyPr wrap="square" rtlCol="0">
            <a:spAutoFit/>
          </a:bodyPr>
          <a:lstStyle/>
          <a:p>
            <a:r>
              <a:rPr lang="en-US" sz="2100" b="1" dirty="0" smtClean="0"/>
              <a:t>Leonardo</a:t>
            </a:r>
            <a:endParaRPr lang="en-US" sz="2100" b="1" dirty="0"/>
          </a:p>
        </p:txBody>
      </p:sp>
      <p:sp>
        <p:nvSpPr>
          <p:cNvPr id="8" name="TextBox 7"/>
          <p:cNvSpPr txBox="1"/>
          <p:nvPr/>
        </p:nvSpPr>
        <p:spPr>
          <a:xfrm>
            <a:off x="6741862" y="3824010"/>
            <a:ext cx="1232584" cy="415498"/>
          </a:xfrm>
          <a:prstGeom prst="rect">
            <a:avLst/>
          </a:prstGeom>
          <a:solidFill>
            <a:srgbClr val="FF0000"/>
          </a:solidFill>
        </p:spPr>
        <p:txBody>
          <a:bodyPr wrap="square" rtlCol="0">
            <a:spAutoFit/>
          </a:bodyPr>
          <a:lstStyle/>
          <a:p>
            <a:r>
              <a:rPr lang="en-US" sz="2100" b="1" dirty="0" smtClean="0"/>
              <a:t>Raphael</a:t>
            </a:r>
            <a:endParaRPr lang="en-US" sz="2100" b="1" dirty="0"/>
          </a:p>
        </p:txBody>
      </p:sp>
    </p:spTree>
    <p:extLst>
      <p:ext uri="{BB962C8B-B14F-4D97-AF65-F5344CB8AC3E}">
        <p14:creationId xmlns:p14="http://schemas.microsoft.com/office/powerpoint/2010/main" val="371365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a:t>Today most people admire Leonardo’s paintings for their freshness and realism. </a:t>
            </a:r>
            <a:r>
              <a:rPr lang="en-US" b="1" u="sng" dirty="0">
                <a:solidFill>
                  <a:srgbClr val="FF0000"/>
                </a:solidFill>
              </a:rPr>
              <a:t>Most popular is the </a:t>
            </a:r>
            <a:r>
              <a:rPr lang="en-US" b="1" i="1" u="sng" dirty="0">
                <a:solidFill>
                  <a:srgbClr val="FF0000"/>
                </a:solidFill>
              </a:rPr>
              <a:t>Mona Lisa</a:t>
            </a:r>
            <a:r>
              <a:rPr lang="en-US" dirty="0"/>
              <a:t>, a portrait of a woman whose mysterious smile has baffled viewers for centuries. </a:t>
            </a:r>
          </a:p>
          <a:p>
            <a:r>
              <a:rPr lang="en-US" b="1" i="1" u="sng" dirty="0">
                <a:solidFill>
                  <a:srgbClr val="FF0000"/>
                </a:solidFill>
              </a:rPr>
              <a:t>The Last Supper</a:t>
            </a:r>
            <a:r>
              <a:rPr lang="en-US" dirty="0"/>
              <a:t>, showing Christ and his apostles on the night before the crucifixion, is </a:t>
            </a:r>
            <a:r>
              <a:rPr lang="en-US" dirty="0" smtClean="0"/>
              <a:t>both a </a:t>
            </a:r>
            <a:r>
              <a:rPr lang="en-US" dirty="0"/>
              <a:t>moving religious painting and a masterpiece of perspective. </a:t>
            </a:r>
          </a:p>
          <a:p>
            <a:r>
              <a:rPr lang="en-US" dirty="0"/>
              <a:t>Leonardo thought of himself as an artist, but his talents and accomplishments ranged over many areas. His interests extended to botany, anatomy, optics, music, architecture, and engineering. He made sketches for </a:t>
            </a:r>
            <a:r>
              <a:rPr lang="en-US" b="1" u="sng" dirty="0">
                <a:solidFill>
                  <a:srgbClr val="FF0000"/>
                </a:solidFill>
              </a:rPr>
              <a:t>flying machines and undersea boats</a:t>
            </a:r>
            <a:r>
              <a:rPr lang="en-US" dirty="0"/>
              <a:t> centuries before the first airplane or submarine were actually built</a:t>
            </a:r>
          </a:p>
        </p:txBody>
      </p:sp>
    </p:spTree>
    <p:extLst>
      <p:ext uri="{BB962C8B-B14F-4D97-AF65-F5344CB8AC3E}">
        <p14:creationId xmlns:p14="http://schemas.microsoft.com/office/powerpoint/2010/main" val="243728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2473325" cy="6858000"/>
          </a:xfrm>
          <a:prstGeom prst="rect">
            <a:avLst/>
          </a:prstGeom>
          <a:solidFill>
            <a:srgbClr val="006699"/>
          </a:solidFill>
          <a:ln w="9525">
            <a:solidFill>
              <a:schemeClr val="tx1"/>
            </a:solidFill>
            <a:round/>
            <a:headEnd/>
            <a:tailEnd/>
          </a:ln>
        </p:spPr>
        <p:txBody>
          <a:bodyPr/>
          <a:lstStyle/>
          <a:p>
            <a:pPr algn="ctr"/>
            <a:endParaRPr lang="en-US" sz="2000" b="1">
              <a:solidFill>
                <a:srgbClr val="0070C0"/>
              </a:solidFill>
              <a:latin typeface="Verdana" charset="0"/>
            </a:endParaRPr>
          </a:p>
        </p:txBody>
      </p:sp>
      <p:sp>
        <p:nvSpPr>
          <p:cNvPr id="5" name="Rounded Rectangle 12"/>
          <p:cNvSpPr>
            <a:spLocks noChangeArrowheads="1"/>
          </p:cNvSpPr>
          <p:nvPr/>
        </p:nvSpPr>
        <p:spPr bwMode="auto">
          <a:xfrm>
            <a:off x="6777038" y="3155950"/>
            <a:ext cx="2163762" cy="2125663"/>
          </a:xfrm>
          <a:prstGeom prst="roundRect">
            <a:avLst>
              <a:gd name="adj" fmla="val 16667"/>
            </a:avLst>
          </a:prstGeom>
          <a:gradFill rotWithShape="1">
            <a:gsLst>
              <a:gs pos="0">
                <a:srgbClr val="80FFFF"/>
              </a:gs>
              <a:gs pos="50000">
                <a:srgbClr val="B3FFFF"/>
              </a:gs>
              <a:gs pos="100000">
                <a:srgbClr val="DAFFFF"/>
              </a:gs>
            </a:gsLst>
            <a:lin ang="16200000" scaled="1"/>
          </a:gradFill>
          <a:ln w="9525">
            <a:solidFill>
              <a:schemeClr val="tx1"/>
            </a:solidFill>
            <a:round/>
            <a:headEnd/>
            <a:tailEnd/>
          </a:ln>
        </p:spPr>
        <p:txBody>
          <a:bodyPr/>
          <a:lstStyle/>
          <a:p>
            <a:pPr algn="ctr"/>
            <a:endParaRPr lang="en-US" sz="2000" b="1">
              <a:solidFill>
                <a:srgbClr val="000000"/>
              </a:solidFill>
              <a:latin typeface="Verdana" charset="0"/>
            </a:endParaRPr>
          </a:p>
        </p:txBody>
      </p:sp>
      <p:sp>
        <p:nvSpPr>
          <p:cNvPr id="6" name="TextBox 14"/>
          <p:cNvSpPr txBox="1">
            <a:spLocks noChangeArrowheads="1"/>
          </p:cNvSpPr>
          <p:nvPr/>
        </p:nvSpPr>
        <p:spPr bwMode="auto">
          <a:xfrm>
            <a:off x="6696075" y="2930525"/>
            <a:ext cx="16525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a:solidFill>
                  <a:srgbClr val="002060"/>
                </a:solidFill>
                <a:latin typeface="Verdana" charset="0"/>
              </a:rPr>
              <a:t>Shakespeare</a:t>
            </a:r>
          </a:p>
          <a:p>
            <a:pPr eaLnBrk="1" hangingPunct="1"/>
            <a:r>
              <a:rPr lang="en-US" sz="1600" b="1">
                <a:solidFill>
                  <a:srgbClr val="002060"/>
                </a:solidFill>
                <a:latin typeface="Verdana" charset="0"/>
              </a:rPr>
              <a:t>wrote</a:t>
            </a:r>
          </a:p>
          <a:p>
            <a:pPr eaLnBrk="1" hangingPunct="1"/>
            <a:r>
              <a:rPr lang="en-US" sz="1600" b="1" i="1">
                <a:solidFill>
                  <a:srgbClr val="002060"/>
                </a:solidFill>
                <a:latin typeface="Verdana" charset="0"/>
              </a:rPr>
              <a:t>Romeo and</a:t>
            </a:r>
          </a:p>
          <a:p>
            <a:pPr eaLnBrk="1" hangingPunct="1"/>
            <a:r>
              <a:rPr lang="en-US" sz="1600" b="1" i="1">
                <a:solidFill>
                  <a:srgbClr val="002060"/>
                </a:solidFill>
                <a:latin typeface="Verdana" charset="0"/>
              </a:rPr>
              <a:t>Juliet</a:t>
            </a:r>
          </a:p>
          <a:p>
            <a:pPr eaLnBrk="1" hangingPunct="1"/>
            <a:r>
              <a:rPr lang="en-US" sz="1600" b="1">
                <a:solidFill>
                  <a:srgbClr val="002060"/>
                </a:solidFill>
                <a:latin typeface="Verdana" charset="0"/>
              </a:rPr>
              <a:t> 1594-1595</a:t>
            </a:r>
          </a:p>
        </p:txBody>
      </p:sp>
      <p:sp>
        <p:nvSpPr>
          <p:cNvPr id="7" name="Rectangle 4"/>
          <p:cNvSpPr>
            <a:spLocks noChangeArrowheads="1"/>
          </p:cNvSpPr>
          <p:nvPr/>
        </p:nvSpPr>
        <p:spPr bwMode="auto">
          <a:xfrm>
            <a:off x="6486525" y="0"/>
            <a:ext cx="2473325" cy="6858000"/>
          </a:xfrm>
          <a:prstGeom prst="rect">
            <a:avLst/>
          </a:prstGeom>
          <a:solidFill>
            <a:srgbClr val="006699"/>
          </a:solidFill>
          <a:ln w="9525">
            <a:solidFill>
              <a:schemeClr val="tx1"/>
            </a:solidFill>
            <a:round/>
            <a:headEnd/>
            <a:tailEnd/>
          </a:ln>
        </p:spPr>
        <p:txBody>
          <a:bodyPr/>
          <a:lstStyle/>
          <a:p>
            <a:pPr algn="ctr"/>
            <a:endParaRPr lang="en-US" sz="2000" b="1">
              <a:solidFill>
                <a:srgbClr val="0070C0"/>
              </a:solidFill>
              <a:latin typeface="Verdana" charset="0"/>
            </a:endParaRPr>
          </a:p>
        </p:txBody>
      </p:sp>
      <p:sp>
        <p:nvSpPr>
          <p:cNvPr id="8" name="Rectangle 7"/>
          <p:cNvSpPr/>
          <p:nvPr/>
        </p:nvSpPr>
        <p:spPr bwMode="auto">
          <a:xfrm>
            <a:off x="5314122" y="821636"/>
            <a:ext cx="3750364" cy="1961322"/>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lgn="ctr">
              <a:defRPr/>
            </a:pPr>
            <a:endParaRPr lang="en-US" sz="2000" b="1">
              <a:latin typeface="Verdana" pitchFamily="34" charset="0"/>
              <a:ea typeface="+mn-ea"/>
            </a:endParaRPr>
          </a:p>
        </p:txBody>
      </p:sp>
      <p:pic>
        <p:nvPicPr>
          <p:cNvPr id="9" name="Picture 3" descr="C:\Users\Beverly\Desktop\Renasissance\The_Last_Supper_%281495-1498%2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990600"/>
            <a:ext cx="412908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6"/>
          <p:cNvSpPr txBox="1">
            <a:spLocks noChangeArrowheads="1"/>
          </p:cNvSpPr>
          <p:nvPr/>
        </p:nvSpPr>
        <p:spPr bwMode="auto">
          <a:xfrm>
            <a:off x="4800600" y="1066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b="1" i="1" dirty="0">
                <a:solidFill>
                  <a:srgbClr val="FFFFFF"/>
                </a:solidFill>
                <a:latin typeface="Verdana" charset="0"/>
              </a:rPr>
              <a:t>The Last Supper,   </a:t>
            </a:r>
            <a:r>
              <a:rPr lang="en-US" sz="2000" b="1" dirty="0">
                <a:solidFill>
                  <a:srgbClr val="FFFFFF"/>
                </a:solidFill>
                <a:latin typeface="Verdana" charset="0"/>
              </a:rPr>
              <a:t>1498</a:t>
            </a:r>
          </a:p>
        </p:txBody>
      </p:sp>
      <p:pic>
        <p:nvPicPr>
          <p:cNvPr id="11" name="Picture 5" descr="C:\Users\Beverly\Desktop\Renasissance\200px-Mona_Li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3294063"/>
            <a:ext cx="2093912"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6"/>
          <p:cNvSpPr txBox="1">
            <a:spLocks noChangeArrowheads="1"/>
          </p:cNvSpPr>
          <p:nvPr/>
        </p:nvSpPr>
        <p:spPr bwMode="auto">
          <a:xfrm>
            <a:off x="5029200" y="6545263"/>
            <a:ext cx="13929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i="1" dirty="0">
                <a:solidFill>
                  <a:srgbClr val="FFFFFF"/>
                </a:solidFill>
                <a:latin typeface="Verdana" charset="0"/>
              </a:rPr>
              <a:t>Mona Lisa</a:t>
            </a:r>
          </a:p>
        </p:txBody>
      </p:sp>
      <p:sp>
        <p:nvSpPr>
          <p:cNvPr id="13" name="Rectangle 12"/>
          <p:cNvSpPr/>
          <p:nvPr/>
        </p:nvSpPr>
        <p:spPr bwMode="auto">
          <a:xfrm>
            <a:off x="112648" y="4943061"/>
            <a:ext cx="3657598" cy="187518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lgn="ctr">
              <a:defRPr/>
            </a:pPr>
            <a:endParaRPr lang="en-US" sz="2000" b="1">
              <a:latin typeface="Verdana" pitchFamily="34" charset="0"/>
              <a:ea typeface="+mn-ea"/>
            </a:endParaRPr>
          </a:p>
        </p:txBody>
      </p:sp>
      <p:sp>
        <p:nvSpPr>
          <p:cNvPr id="14" name="TextBox 25"/>
          <p:cNvSpPr txBox="1">
            <a:spLocks noChangeArrowheads="1"/>
          </p:cNvSpPr>
          <p:nvPr/>
        </p:nvSpPr>
        <p:spPr bwMode="auto">
          <a:xfrm>
            <a:off x="0" y="83820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dirty="0">
                <a:solidFill>
                  <a:schemeClr val="bg1"/>
                </a:solidFill>
                <a:latin typeface="Verdana" charset="0"/>
              </a:rPr>
              <a:t>Leonardo da Vinci,</a:t>
            </a:r>
          </a:p>
          <a:p>
            <a:pPr algn="ctr" eaLnBrk="1" hangingPunct="1"/>
            <a:r>
              <a:rPr lang="en-US" b="1" dirty="0">
                <a:solidFill>
                  <a:schemeClr val="bg1"/>
                </a:solidFill>
                <a:latin typeface="Verdana" charset="0"/>
              </a:rPr>
              <a:t>Self-portrait</a:t>
            </a:r>
          </a:p>
        </p:txBody>
      </p:sp>
      <p:pic>
        <p:nvPicPr>
          <p:cNvPr id="15" name="Picture 3" descr="C:\Users\Beverly\Desktop\Renasissance\800px-Leonardo_da_Vinci_Annunciat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2238" y="4398963"/>
            <a:ext cx="48339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Beverly\Desktop\Renasissance\403px-Leonardo_da_Vinci_02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33600" y="241300"/>
            <a:ext cx="258445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1"/>
          <p:cNvSpPr>
            <a:spLocks noChangeArrowheads="1"/>
          </p:cNvSpPr>
          <p:nvPr/>
        </p:nvSpPr>
        <p:spPr bwMode="auto">
          <a:xfrm>
            <a:off x="217488" y="84138"/>
            <a:ext cx="8618537" cy="657225"/>
          </a:xfrm>
          <a:prstGeom prst="roundRect">
            <a:avLst>
              <a:gd name="adj" fmla="val 16667"/>
            </a:avLst>
          </a:prstGeom>
          <a:gradFill rotWithShape="1">
            <a:gsLst>
              <a:gs pos="0">
                <a:srgbClr val="80FFFF"/>
              </a:gs>
              <a:gs pos="50000">
                <a:srgbClr val="B3FFFF"/>
              </a:gs>
              <a:gs pos="100000">
                <a:srgbClr val="DAFFFF"/>
              </a:gs>
            </a:gsLst>
            <a:lin ang="16200000" scaled="1"/>
          </a:gradFill>
          <a:ln w="9525">
            <a:solidFill>
              <a:schemeClr val="tx1"/>
            </a:solidFill>
            <a:round/>
            <a:headEnd/>
            <a:tailEnd/>
          </a:ln>
        </p:spPr>
        <p:txBody>
          <a:bodyPr/>
          <a:lstStyle/>
          <a:p>
            <a:pPr algn="ctr"/>
            <a:endParaRPr lang="en-US" sz="2000" b="1">
              <a:solidFill>
                <a:srgbClr val="000000"/>
              </a:solidFill>
              <a:latin typeface="Verdana" charset="0"/>
            </a:endParaRPr>
          </a:p>
        </p:txBody>
      </p:sp>
      <p:pic>
        <p:nvPicPr>
          <p:cNvPr id="18" name="TextBox 3"/>
          <p:cNvPicPr>
            <a:picLocks noChangeArrowheads="1"/>
          </p:cNvPicPr>
          <p:nvPr/>
        </p:nvPicPr>
        <p:blipFill>
          <a:blip r:embed="rId6" cstate="email">
            <a:extLst>
              <a:ext uri="{28A0092B-C50C-407E-A947-70E740481C1C}">
                <a14:useLocalDpi xmlns:a14="http://schemas.microsoft.com/office/drawing/2010/main" val="0"/>
              </a:ext>
            </a:extLst>
          </a:blip>
          <a:srcRect r="11168" b="-5060"/>
          <a:stretch>
            <a:fillRect/>
          </a:stretch>
        </p:blipFill>
        <p:spPr bwMode="auto">
          <a:xfrm>
            <a:off x="506413" y="-6350"/>
            <a:ext cx="8485187" cy="6921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6"/>
          <p:cNvSpPr txBox="1">
            <a:spLocks noChangeArrowheads="1"/>
          </p:cNvSpPr>
          <p:nvPr/>
        </p:nvSpPr>
        <p:spPr bwMode="auto">
          <a:xfrm>
            <a:off x="2286000" y="3825875"/>
            <a:ext cx="236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i="1" dirty="0">
                <a:latin typeface="Verdana" charset="0"/>
              </a:rPr>
              <a:t>The Virgin and Child with St. Anne </a:t>
            </a:r>
            <a:r>
              <a:rPr lang="en-US" sz="1400" b="1" dirty="0">
                <a:latin typeface="Verdana" charset="0"/>
              </a:rPr>
              <a:t>c.1510</a:t>
            </a:r>
          </a:p>
        </p:txBody>
      </p:sp>
      <p:sp>
        <p:nvSpPr>
          <p:cNvPr id="20" name="Rounded Rectangle 19"/>
          <p:cNvSpPr/>
          <p:nvPr/>
        </p:nvSpPr>
        <p:spPr>
          <a:xfrm>
            <a:off x="228600" y="1828800"/>
            <a:ext cx="1752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 name="Picture 20" descr="C:\Users\Beverly\Desktop\Renasissance\200px-Leonardo_self.jpg"/>
          <p:cNvPicPr>
            <a:picLocks noChangeAspect="1" noChangeArrowheads="1"/>
          </p:cNvPicPr>
          <p:nvPr/>
        </p:nvPicPr>
        <p:blipFill>
          <a:blip r:embed="rId7"/>
          <a:srcRect/>
          <a:stretch>
            <a:fillRect/>
          </a:stretch>
        </p:blipFill>
        <p:spPr bwMode="auto">
          <a:xfrm>
            <a:off x="304800" y="1905000"/>
            <a:ext cx="1600200" cy="2278640"/>
          </a:xfrm>
          <a:prstGeom prst="roundRect">
            <a:avLst/>
          </a:prstGeom>
          <a:noFill/>
          <a:ln w="9525">
            <a:noFill/>
            <a:miter lim="800000"/>
            <a:headEnd/>
            <a:tailEnd/>
          </a:ln>
        </p:spPr>
      </p:pic>
      <p:pic>
        <p:nvPicPr>
          <p:cNvPr id="22" name="Picture 4" descr="C:\Users\Beverly\Desktop\Renasissance\Virgin of the Rock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781800" y="3317875"/>
            <a:ext cx="217328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6"/>
          <p:cNvSpPr txBox="1">
            <a:spLocks noChangeArrowheads="1"/>
          </p:cNvSpPr>
          <p:nvPr/>
        </p:nvSpPr>
        <p:spPr bwMode="auto">
          <a:xfrm>
            <a:off x="6822667" y="6340475"/>
            <a:ext cx="2145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i="1" dirty="0">
                <a:solidFill>
                  <a:srgbClr val="FFFFFF"/>
                </a:solidFill>
                <a:latin typeface="Verdana" charset="0"/>
              </a:rPr>
              <a:t>Virgin of the Rocks</a:t>
            </a:r>
          </a:p>
          <a:p>
            <a:pPr algn="ctr" eaLnBrk="1" hangingPunct="1"/>
            <a:r>
              <a:rPr lang="en-US" sz="1400" b="1" dirty="0">
                <a:solidFill>
                  <a:srgbClr val="FFFFFF"/>
                </a:solidFill>
                <a:latin typeface="Verdana" charset="0"/>
              </a:rPr>
              <a:t>1505-1508</a:t>
            </a:r>
          </a:p>
        </p:txBody>
      </p:sp>
      <p:sp>
        <p:nvSpPr>
          <p:cNvPr id="24" name="TextBox 16"/>
          <p:cNvSpPr txBox="1">
            <a:spLocks noChangeArrowheads="1"/>
          </p:cNvSpPr>
          <p:nvPr/>
        </p:nvSpPr>
        <p:spPr bwMode="auto">
          <a:xfrm>
            <a:off x="2667000" y="6248400"/>
            <a:ext cx="19979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i="1" dirty="0">
                <a:solidFill>
                  <a:srgbClr val="FFFFFF"/>
                </a:solidFill>
                <a:latin typeface="Verdana" charset="0"/>
              </a:rPr>
              <a:t>The Annunciation </a:t>
            </a:r>
          </a:p>
          <a:p>
            <a:pPr eaLnBrk="1" hangingPunct="1"/>
            <a:r>
              <a:rPr lang="en-US" sz="1400" b="1" dirty="0">
                <a:solidFill>
                  <a:srgbClr val="FFFFFF"/>
                </a:solidFill>
                <a:latin typeface="Verdana" charset="0"/>
              </a:rPr>
              <a:t>1475-1480</a:t>
            </a:r>
          </a:p>
        </p:txBody>
      </p:sp>
    </p:spTree>
    <p:extLst>
      <p:ext uri="{BB962C8B-B14F-4D97-AF65-F5344CB8AC3E}">
        <p14:creationId xmlns:p14="http://schemas.microsoft.com/office/powerpoint/2010/main" val="234543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par>
                                <p:cTn id="18" presetID="3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3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fltVal val="0"/>
                                          </p:val>
                                        </p:tav>
                                        <p:tav tm="100000">
                                          <p:val>
                                            <p:strVal val="#ppt_w"/>
                                          </p:val>
                                        </p:tav>
                                      </p:tavLst>
                                    </p:anim>
                                    <p:anim calcmode="lin" valueType="num">
                                      <p:cBhvr>
                                        <p:cTn id="27" dur="1000" fill="hold"/>
                                        <p:tgtEl>
                                          <p:spTgt spid="21"/>
                                        </p:tgtEl>
                                        <p:attrNameLst>
                                          <p:attrName>ppt_h</p:attrName>
                                        </p:attrNameLst>
                                      </p:cBhvr>
                                      <p:tavLst>
                                        <p:tav tm="0">
                                          <p:val>
                                            <p:fltVal val="0"/>
                                          </p:val>
                                        </p:tav>
                                        <p:tav tm="100000">
                                          <p:val>
                                            <p:strVal val="#ppt_h"/>
                                          </p:val>
                                        </p:tav>
                                      </p:tavLst>
                                    </p:anim>
                                    <p:anim calcmode="lin" valueType="num">
                                      <p:cBhvr>
                                        <p:cTn id="28" dur="1000" fill="hold"/>
                                        <p:tgtEl>
                                          <p:spTgt spid="21"/>
                                        </p:tgtEl>
                                        <p:attrNameLst>
                                          <p:attrName>style.rotation</p:attrName>
                                        </p:attrNameLst>
                                      </p:cBhvr>
                                      <p:tavLst>
                                        <p:tav tm="0">
                                          <p:val>
                                            <p:fltVal val="90"/>
                                          </p:val>
                                        </p:tav>
                                        <p:tav tm="100000">
                                          <p:val>
                                            <p:fltVal val="0"/>
                                          </p:val>
                                        </p:tav>
                                      </p:tavLst>
                                    </p:anim>
                                    <p:animEffect transition="in" filter="fade">
                                      <p:cBhvr>
                                        <p:cTn id="29" dur="1000"/>
                                        <p:tgtEl>
                                          <p:spTgt spid="21"/>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par>
                                <p:cTn id="44" presetID="31"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par>
                                <p:cTn id="50" presetID="3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anim calcmode="lin" valueType="num">
                                      <p:cBhvr>
                                        <p:cTn id="54" dur="1000" fill="hold"/>
                                        <p:tgtEl>
                                          <p:spTgt spid="22"/>
                                        </p:tgtEl>
                                        <p:attrNameLst>
                                          <p:attrName>style.rotation</p:attrName>
                                        </p:attrNameLst>
                                      </p:cBhvr>
                                      <p:tavLst>
                                        <p:tav tm="0">
                                          <p:val>
                                            <p:fltVal val="90"/>
                                          </p:val>
                                        </p:tav>
                                        <p:tav tm="100000">
                                          <p:val>
                                            <p:fltVal val="0"/>
                                          </p:val>
                                        </p:tav>
                                      </p:tavLst>
                                    </p:anim>
                                    <p:animEffect transition="in" filter="fade">
                                      <p:cBhvr>
                                        <p:cTn id="5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dirty="0" smtClean="0"/>
              <a:t>Like Leonardo, </a:t>
            </a:r>
            <a:r>
              <a:rPr lang="en-US" b="1" u="sng" dirty="0" smtClean="0">
                <a:solidFill>
                  <a:srgbClr val="FF0000"/>
                </a:solidFill>
              </a:rPr>
              <a:t>Michelangelo</a:t>
            </a:r>
            <a:r>
              <a:rPr lang="en-US" dirty="0" smtClean="0"/>
              <a:t> was a many-sided genius—sculptor, engineer, painter, architect, and poet. As a young man, he shaped marble into masterpieces like the</a:t>
            </a:r>
            <a:r>
              <a:rPr lang="en-US" dirty="0" smtClean="0">
                <a:solidFill>
                  <a:srgbClr val="FF0000"/>
                </a:solidFill>
              </a:rPr>
              <a:t> </a:t>
            </a:r>
            <a:r>
              <a:rPr lang="en-US" b="1" i="1" u="sng" dirty="0" err="1" smtClean="0">
                <a:solidFill>
                  <a:srgbClr val="FF0000"/>
                </a:solidFill>
              </a:rPr>
              <a:t>Pietá</a:t>
            </a:r>
            <a:r>
              <a:rPr lang="en-US" dirty="0" smtClean="0"/>
              <a:t>, which captures the sorrow of Mary as she cradles the dead Christ on her knees. Michelangelo's </a:t>
            </a:r>
            <a:r>
              <a:rPr lang="en-US" b="1" u="sng" dirty="0" smtClean="0">
                <a:solidFill>
                  <a:srgbClr val="FF0000"/>
                </a:solidFill>
              </a:rPr>
              <a:t>statue of David</a:t>
            </a:r>
            <a:r>
              <a:rPr lang="en-US" dirty="0" smtClean="0"/>
              <a:t>, the biblical shepherd who killed the giant Goliath, recalls the harmony and grace of ancient Greek tradition. </a:t>
            </a:r>
          </a:p>
          <a:p>
            <a:r>
              <a:rPr lang="en-US" dirty="0" smtClean="0"/>
              <a:t>One of Michelangelo’s greatest projects was painting a huge mural to decorate the ceiling of </a:t>
            </a:r>
            <a:r>
              <a:rPr lang="en-US" b="1" u="sng" dirty="0" smtClean="0">
                <a:solidFill>
                  <a:srgbClr val="FF0000"/>
                </a:solidFill>
              </a:rPr>
              <a:t>the Sistine Chapel in Rome</a:t>
            </a:r>
            <a:r>
              <a:rPr lang="en-US" dirty="0" smtClean="0"/>
              <a:t>. It was an enormous task, depicting the biblical history of the world, from the Creation to the Flood. For </a:t>
            </a:r>
            <a:r>
              <a:rPr lang="en-US" b="1" u="sng" dirty="0" smtClean="0">
                <a:solidFill>
                  <a:srgbClr val="FF0000"/>
                </a:solidFill>
              </a:rPr>
              <a:t>four years</a:t>
            </a:r>
            <a:r>
              <a:rPr lang="en-US" dirty="0" smtClean="0"/>
              <a:t>, the artist laid on his back on a wooden platform suspended just a few inches from the chapel ceiling.  </a:t>
            </a:r>
            <a:endParaRPr lang="en-US" dirty="0"/>
          </a:p>
        </p:txBody>
      </p:sp>
    </p:spTree>
    <p:extLst>
      <p:ext uri="{BB962C8B-B14F-4D97-AF65-F5344CB8AC3E}">
        <p14:creationId xmlns:p14="http://schemas.microsoft.com/office/powerpoint/2010/main" val="25331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648200" y="0"/>
            <a:ext cx="4419600" cy="6858000"/>
          </a:xfrm>
          <a:prstGeom prst="rect">
            <a:avLst/>
          </a:prstGeom>
          <a:solidFill>
            <a:srgbClr val="006699"/>
          </a:solidFill>
          <a:ln w="9525">
            <a:solidFill>
              <a:schemeClr val="tx1"/>
            </a:solidFill>
            <a:round/>
            <a:headEnd/>
            <a:tailEnd/>
          </a:ln>
        </p:spPr>
        <p:txBody>
          <a:bodyPr/>
          <a:lstStyle/>
          <a:p>
            <a:pPr algn="ctr"/>
            <a:endParaRPr lang="en-US" sz="2000" b="1">
              <a:solidFill>
                <a:srgbClr val="0070C0"/>
              </a:solidFill>
              <a:latin typeface="Verdana" charset="0"/>
            </a:endParaRPr>
          </a:p>
        </p:txBody>
      </p:sp>
      <p:sp>
        <p:nvSpPr>
          <p:cNvPr id="5" name="Rectangle 4"/>
          <p:cNvSpPr>
            <a:spLocks noChangeArrowheads="1"/>
          </p:cNvSpPr>
          <p:nvPr/>
        </p:nvSpPr>
        <p:spPr bwMode="auto">
          <a:xfrm>
            <a:off x="228600" y="0"/>
            <a:ext cx="4343400" cy="6858000"/>
          </a:xfrm>
          <a:prstGeom prst="rect">
            <a:avLst/>
          </a:prstGeom>
          <a:solidFill>
            <a:srgbClr val="006699"/>
          </a:solidFill>
          <a:ln w="9525">
            <a:solidFill>
              <a:schemeClr val="tx1"/>
            </a:solidFill>
            <a:round/>
            <a:headEnd/>
            <a:tailEnd/>
          </a:ln>
        </p:spPr>
        <p:txBody>
          <a:bodyPr/>
          <a:lstStyle/>
          <a:p>
            <a:pPr algn="ctr"/>
            <a:endParaRPr lang="en-US" sz="2000" b="1">
              <a:solidFill>
                <a:srgbClr val="0070C0"/>
              </a:solidFill>
              <a:latin typeface="Verdana" charset="0"/>
            </a:endParaRPr>
          </a:p>
        </p:txBody>
      </p:sp>
      <p:sp>
        <p:nvSpPr>
          <p:cNvPr id="6" name="Rectangle 5"/>
          <p:cNvSpPr/>
          <p:nvPr/>
        </p:nvSpPr>
        <p:spPr bwMode="auto">
          <a:xfrm>
            <a:off x="76200" y="762000"/>
            <a:ext cx="4495800" cy="259080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lgn="ctr">
              <a:defRPr/>
            </a:pPr>
            <a:endParaRPr lang="en-US" sz="1200" b="1" dirty="0">
              <a:solidFill>
                <a:srgbClr val="000099"/>
              </a:solidFill>
              <a:latin typeface="Verdana" pitchFamily="34" charset="0"/>
              <a:ea typeface="+mn-ea"/>
            </a:endParaRPr>
          </a:p>
        </p:txBody>
      </p:sp>
      <p:sp>
        <p:nvSpPr>
          <p:cNvPr id="7" name="Rounded Rectangle 11"/>
          <p:cNvSpPr>
            <a:spLocks noChangeArrowheads="1"/>
          </p:cNvSpPr>
          <p:nvPr/>
        </p:nvSpPr>
        <p:spPr bwMode="auto">
          <a:xfrm>
            <a:off x="228600" y="76200"/>
            <a:ext cx="8618538" cy="571500"/>
          </a:xfrm>
          <a:prstGeom prst="roundRect">
            <a:avLst>
              <a:gd name="adj" fmla="val 16667"/>
            </a:avLst>
          </a:prstGeom>
          <a:gradFill rotWithShape="1">
            <a:gsLst>
              <a:gs pos="0">
                <a:srgbClr val="80FFFF"/>
              </a:gs>
              <a:gs pos="50000">
                <a:srgbClr val="B3FFFF"/>
              </a:gs>
              <a:gs pos="100000">
                <a:srgbClr val="DAFFFF"/>
              </a:gs>
            </a:gsLst>
            <a:lin ang="16200000" scaled="1"/>
          </a:gradFill>
          <a:ln w="9525">
            <a:solidFill>
              <a:schemeClr val="tx1"/>
            </a:solidFill>
            <a:round/>
            <a:headEnd/>
            <a:tailEnd/>
          </a:ln>
        </p:spPr>
        <p:txBody>
          <a:bodyPr/>
          <a:lstStyle/>
          <a:p>
            <a:pPr algn="ctr"/>
            <a:endParaRPr lang="en-US" sz="2000" b="1">
              <a:solidFill>
                <a:srgbClr val="000000"/>
              </a:solidFill>
              <a:latin typeface="Verdana" charset="0"/>
            </a:endParaRPr>
          </a:p>
        </p:txBody>
      </p:sp>
      <p:sp>
        <p:nvSpPr>
          <p:cNvPr id="8" name="TextBox 38"/>
          <p:cNvSpPr txBox="1">
            <a:spLocks noChangeArrowheads="1"/>
          </p:cNvSpPr>
          <p:nvPr/>
        </p:nvSpPr>
        <p:spPr bwMode="auto">
          <a:xfrm>
            <a:off x="382588" y="3048000"/>
            <a:ext cx="2732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i="1" dirty="0">
                <a:solidFill>
                  <a:schemeClr val="bg1"/>
                </a:solidFill>
                <a:latin typeface="Verdana" charset="0"/>
              </a:rPr>
              <a:t>The Creation of Adam</a:t>
            </a:r>
          </a:p>
        </p:txBody>
      </p:sp>
      <p:sp>
        <p:nvSpPr>
          <p:cNvPr id="9" name="TextBox 27"/>
          <p:cNvSpPr txBox="1">
            <a:spLocks noChangeArrowheads="1"/>
          </p:cNvSpPr>
          <p:nvPr/>
        </p:nvSpPr>
        <p:spPr bwMode="auto">
          <a:xfrm>
            <a:off x="6934200" y="4495800"/>
            <a:ext cx="2209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solidFill>
                  <a:schemeClr val="bg1"/>
                </a:solidFill>
                <a:latin typeface="Verdana" charset="0"/>
              </a:rPr>
              <a:t>Detail of the face of God from the </a:t>
            </a:r>
            <a:r>
              <a:rPr lang="en-US" sz="1400" b="1" dirty="0" err="1">
                <a:solidFill>
                  <a:schemeClr val="bg1"/>
                </a:solidFill>
                <a:latin typeface="Verdana" charset="0"/>
              </a:rPr>
              <a:t>Cistine</a:t>
            </a:r>
            <a:r>
              <a:rPr lang="en-US" sz="1400" b="1" dirty="0">
                <a:solidFill>
                  <a:schemeClr val="bg1"/>
                </a:solidFill>
                <a:latin typeface="Verdana" charset="0"/>
              </a:rPr>
              <a:t> Chapel by</a:t>
            </a:r>
          </a:p>
          <a:p>
            <a:pPr eaLnBrk="1" hangingPunct="1"/>
            <a:r>
              <a:rPr lang="en-US" sz="1400" b="1" dirty="0">
                <a:solidFill>
                  <a:schemeClr val="bg1"/>
                </a:solidFill>
                <a:latin typeface="Verdana" charset="0"/>
              </a:rPr>
              <a:t>Michelangelo</a:t>
            </a:r>
          </a:p>
          <a:p>
            <a:pPr eaLnBrk="1" hangingPunct="1"/>
            <a:endParaRPr lang="en-US" sz="1400" b="1" i="1" dirty="0">
              <a:latin typeface="Verdana" charset="0"/>
            </a:endParaRPr>
          </a:p>
        </p:txBody>
      </p:sp>
      <p:sp>
        <p:nvSpPr>
          <p:cNvPr id="10" name="Rectangle 9"/>
          <p:cNvSpPr/>
          <p:nvPr/>
        </p:nvSpPr>
        <p:spPr bwMode="auto">
          <a:xfrm flipV="1">
            <a:off x="381000" y="6096000"/>
            <a:ext cx="4038600" cy="68580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algn="ctr">
              <a:defRPr/>
            </a:pPr>
            <a:endParaRPr lang="en-US" sz="1200" b="1" dirty="0">
              <a:solidFill>
                <a:srgbClr val="000099"/>
              </a:solidFill>
              <a:latin typeface="Verdana" pitchFamily="34" charset="0"/>
              <a:ea typeface="+mn-ea"/>
            </a:endParaRPr>
          </a:p>
        </p:txBody>
      </p:sp>
      <p:pic>
        <p:nvPicPr>
          <p:cNvPr id="11" name="Picture 5" descr="C:\Users\Beverly\Desktop\Renasissance\michelangelo-Dividing_water_from_Heaven.jpg"/>
          <p:cNvPicPr>
            <a:picLocks noChangeAspect="1" noChangeArrowheads="1"/>
          </p:cNvPicPr>
          <p:nvPr/>
        </p:nvPicPr>
        <p:blipFill>
          <a:blip r:embed="rId2">
            <a:extLst>
              <a:ext uri="{28A0092B-C50C-407E-A947-70E740481C1C}">
                <a14:useLocalDpi xmlns:a14="http://schemas.microsoft.com/office/drawing/2010/main" val="0"/>
              </a:ext>
            </a:extLst>
          </a:blip>
          <a:srcRect l="27238" t="29382" r="28374" b="33221"/>
          <a:stretch>
            <a:fillRect/>
          </a:stretch>
        </p:blipFill>
        <p:spPr bwMode="auto">
          <a:xfrm>
            <a:off x="381000" y="3429000"/>
            <a:ext cx="41148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Users\Beverly\Desktop\Renasissance\michelangelo Creation_of_stars_and_planets.jpg"/>
          <p:cNvPicPr>
            <a:picLocks noChangeAspect="1" noChangeArrowheads="1"/>
          </p:cNvPicPr>
          <p:nvPr/>
        </p:nvPicPr>
        <p:blipFill>
          <a:blip r:embed="rId3">
            <a:extLst>
              <a:ext uri="{28A0092B-C50C-407E-A947-70E740481C1C}">
                <a14:useLocalDpi xmlns:a14="http://schemas.microsoft.com/office/drawing/2010/main" val="0"/>
              </a:ext>
            </a:extLst>
          </a:blip>
          <a:srcRect l="40161" t="22128" b="20000"/>
          <a:stretch>
            <a:fillRect/>
          </a:stretch>
        </p:blipFill>
        <p:spPr bwMode="auto">
          <a:xfrm>
            <a:off x="4843463" y="762000"/>
            <a:ext cx="40909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Beverly\Desktop\Renasissance\God2-Sistine_Chapel.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150" y="838200"/>
            <a:ext cx="431165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Beverly\Desktop\Renasissance\427px-Creation_of_the_Sun_and_Moon_face_detai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51388" y="3827463"/>
            <a:ext cx="2106612"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8"/>
          <p:cNvSpPr txBox="1">
            <a:spLocks noChangeArrowheads="1"/>
          </p:cNvSpPr>
          <p:nvPr/>
        </p:nvSpPr>
        <p:spPr bwMode="auto">
          <a:xfrm>
            <a:off x="609600" y="60960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i="1" dirty="0">
                <a:solidFill>
                  <a:schemeClr val="bg1"/>
                </a:solidFill>
                <a:latin typeface="Verdana" charset="0"/>
              </a:rPr>
              <a:t>God separating the waters from the heavens.</a:t>
            </a:r>
          </a:p>
        </p:txBody>
      </p:sp>
      <p:sp>
        <p:nvSpPr>
          <p:cNvPr id="17" name="Rectangle 16"/>
          <p:cNvSpPr/>
          <p:nvPr/>
        </p:nvSpPr>
        <p:spPr>
          <a:xfrm>
            <a:off x="7010400" y="5410200"/>
            <a:ext cx="1143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25" descr="C:\Users\Beverly\Desktop\Renasissance\439px-Michelango_Portrait_by_Volterra.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62800" y="5562600"/>
            <a:ext cx="8763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TextBox 23"/>
          <p:cNvPicPr>
            <a:picLocks noChangeArrowheads="1"/>
          </p:cNvPicPr>
          <p:nvPr/>
        </p:nvPicPr>
        <p:blipFill>
          <a:blip r:embed="rId7" cstate="email">
            <a:extLst>
              <a:ext uri="{28A0092B-C50C-407E-A947-70E740481C1C}">
                <a14:useLocalDpi xmlns:a14="http://schemas.microsoft.com/office/drawing/2010/main" val="0"/>
              </a:ext>
            </a:extLst>
          </a:blip>
          <a:srcRect r="7396" b="-6346"/>
          <a:stretch>
            <a:fillRect/>
          </a:stretch>
        </p:blipFill>
        <p:spPr bwMode="auto">
          <a:xfrm>
            <a:off x="298450" y="-85725"/>
            <a:ext cx="88455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style.rotation</p:attrName>
                                        </p:attrNameLst>
                                      </p:cBhvr>
                                      <p:tavLst>
                                        <p:tav tm="0">
                                          <p:val>
                                            <p:fltVal val="90"/>
                                          </p:val>
                                        </p:tav>
                                        <p:tav tm="100000">
                                          <p:val>
                                            <p:fltVal val="0"/>
                                          </p:val>
                                        </p:tav>
                                      </p:tavLst>
                                    </p:anim>
                                    <p:animEffect transition="in" filter="fade">
                                      <p:cBhvr>
                                        <p:cTn id="58" dur="1000"/>
                                        <p:tgtEl>
                                          <p:spTgt spid="15"/>
                                        </p:tgtEl>
                                      </p:cBhvr>
                                    </p:animEffect>
                                  </p:childTnLst>
                                </p:cTn>
                              </p:par>
                              <p:par>
                                <p:cTn id="59" presetID="3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0" y="152400"/>
            <a:ext cx="9144000" cy="461665"/>
          </a:xfrm>
          <a:prstGeom prst="rect">
            <a:avLst/>
          </a:prstGeom>
          <a:noFill/>
          <a:ln>
            <a:noFill/>
          </a:ln>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buSzPct val="214000"/>
            </a:pPr>
            <a:r>
              <a:rPr lang="en-US" sz="2400" b="1" dirty="0">
                <a:solidFill>
                  <a:srgbClr val="FF0000"/>
                </a:solidFill>
                <a:latin typeface="Verdana" charset="0"/>
              </a:rPr>
              <a:t> Michelangelo</a:t>
            </a:r>
            <a:r>
              <a:rPr lang="ja-JP" altLang="en-US" sz="2400" b="1" dirty="0">
                <a:solidFill>
                  <a:srgbClr val="FF0000"/>
                </a:solidFill>
                <a:latin typeface="Verdana" charset="0"/>
              </a:rPr>
              <a:t>’</a:t>
            </a:r>
            <a:r>
              <a:rPr lang="en-US" sz="2400" b="1" dirty="0">
                <a:solidFill>
                  <a:srgbClr val="FF0000"/>
                </a:solidFill>
                <a:latin typeface="Verdana" charset="0"/>
              </a:rPr>
              <a:t>s ceiling of the Sistine Chapel, Rome. </a:t>
            </a:r>
          </a:p>
        </p:txBody>
      </p:sp>
      <p:pic>
        <p:nvPicPr>
          <p:cNvPr id="6" name="Picture 8" descr="C:\Users\Beverly\Desktop\Renaissance 2 folder\Lightmatter_Sistine_Chapel_cei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90575"/>
            <a:ext cx="8001000" cy="5835650"/>
          </a:xfrm>
          <a:prstGeom prst="rect">
            <a:avLst/>
          </a:prstGeom>
          <a:noFill/>
          <a:ln>
            <a:noFill/>
          </a:ln>
        </p:spPr>
      </p:pic>
    </p:spTree>
    <p:extLst>
      <p:ext uri="{BB962C8B-B14F-4D97-AF65-F5344CB8AC3E}">
        <p14:creationId xmlns:p14="http://schemas.microsoft.com/office/powerpoint/2010/main" val="37827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200" dirty="0" smtClean="0"/>
              <a:t>A few years younger than Leonardo and Michelangelo, Raphael studied the works of those great masters. His paintings blend Christian and classical styles. He is probably best known for his tender portrayals of </a:t>
            </a:r>
            <a:r>
              <a:rPr lang="en-US" sz="3200" b="1" u="sng" dirty="0" smtClean="0">
                <a:solidFill>
                  <a:srgbClr val="FF0000"/>
                </a:solidFill>
              </a:rPr>
              <a:t>the </a:t>
            </a:r>
            <a:r>
              <a:rPr lang="en-US" sz="3200" b="1" u="sng" dirty="0">
                <a:solidFill>
                  <a:srgbClr val="FF0000"/>
                </a:solidFill>
              </a:rPr>
              <a:t>M</a:t>
            </a:r>
            <a:r>
              <a:rPr lang="en-US" sz="3200" b="1" u="sng" dirty="0" smtClean="0">
                <a:solidFill>
                  <a:srgbClr val="FF0000"/>
                </a:solidFill>
              </a:rPr>
              <a:t>adonna, the mother of Jesus. </a:t>
            </a:r>
          </a:p>
          <a:p>
            <a:r>
              <a:rPr lang="en-US" sz="3200" dirty="0" smtClean="0">
                <a:solidFill>
                  <a:srgbClr val="FFFFFF"/>
                </a:solidFill>
              </a:rPr>
              <a:t>In </a:t>
            </a:r>
            <a:r>
              <a:rPr lang="en-US" sz="3200" b="1" i="1" u="sng" dirty="0" smtClean="0">
                <a:solidFill>
                  <a:srgbClr val="FF0000"/>
                </a:solidFill>
              </a:rPr>
              <a:t>The School of Athens</a:t>
            </a:r>
            <a:r>
              <a:rPr lang="en-US" sz="3200" dirty="0" smtClean="0">
                <a:solidFill>
                  <a:srgbClr val="FFFFFF"/>
                </a:solidFill>
              </a:rPr>
              <a:t>, Raphael pictures an imaginary gathering of great thinkers and scientists, such as Plato, Aristotle, Socrates, and the Arab philosopher Averroes. With typical Renaissance self-confidence, Raphael included the faces of Michelangelo, Leonardo—and himself. </a:t>
            </a:r>
            <a:endParaRPr lang="en-US" sz="3200" dirty="0">
              <a:solidFill>
                <a:srgbClr val="FFFFFF"/>
              </a:solidFill>
            </a:endParaRPr>
          </a:p>
        </p:txBody>
      </p:sp>
    </p:spTree>
    <p:extLst>
      <p:ext uri="{BB962C8B-B14F-4D97-AF65-F5344CB8AC3E}">
        <p14:creationId xmlns:p14="http://schemas.microsoft.com/office/powerpoint/2010/main" val="2439852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4"/>
          <p:cNvSpPr>
            <a:spLocks noChangeArrowheads="1"/>
          </p:cNvSpPr>
          <p:nvPr/>
        </p:nvSpPr>
        <p:spPr bwMode="auto">
          <a:xfrm>
            <a:off x="161925" y="0"/>
            <a:ext cx="2657475" cy="6858000"/>
          </a:xfrm>
          <a:prstGeom prst="rect">
            <a:avLst/>
          </a:prstGeom>
          <a:solidFill>
            <a:srgbClr val="006699"/>
          </a:solidFill>
          <a:ln w="9525">
            <a:solidFill>
              <a:schemeClr val="tx1"/>
            </a:solidFill>
            <a:round/>
            <a:headEnd/>
            <a:tailEnd/>
          </a:ln>
        </p:spPr>
        <p:txBody>
          <a:bodyPr/>
          <a:lstStyle/>
          <a:p>
            <a:pPr algn="ctr"/>
            <a:endParaRPr lang="en-US" sz="2000" b="1">
              <a:solidFill>
                <a:srgbClr val="0070C0"/>
              </a:solidFill>
              <a:latin typeface="Verdana" charset="0"/>
            </a:endParaRPr>
          </a:p>
        </p:txBody>
      </p:sp>
      <p:sp>
        <p:nvSpPr>
          <p:cNvPr id="106504" name="Rectangle 4"/>
          <p:cNvSpPr>
            <a:spLocks noChangeArrowheads="1"/>
          </p:cNvSpPr>
          <p:nvPr/>
        </p:nvSpPr>
        <p:spPr bwMode="auto">
          <a:xfrm>
            <a:off x="5486400" y="0"/>
            <a:ext cx="3473450" cy="6858000"/>
          </a:xfrm>
          <a:prstGeom prst="rect">
            <a:avLst/>
          </a:prstGeom>
          <a:solidFill>
            <a:srgbClr val="006699"/>
          </a:solidFill>
          <a:ln w="9525">
            <a:solidFill>
              <a:schemeClr val="tx1"/>
            </a:solidFill>
            <a:round/>
            <a:headEnd/>
            <a:tailEnd/>
          </a:ln>
        </p:spPr>
        <p:txBody>
          <a:bodyPr/>
          <a:lstStyle/>
          <a:p>
            <a:pPr algn="ctr"/>
            <a:endParaRPr lang="en-US" sz="2000" b="1">
              <a:solidFill>
                <a:srgbClr val="0070C0"/>
              </a:solidFill>
              <a:latin typeface="Verdana" charset="0"/>
            </a:endParaRPr>
          </a:p>
        </p:txBody>
      </p:sp>
      <p:sp>
        <p:nvSpPr>
          <p:cNvPr id="106505" name="Rectangle 17"/>
          <p:cNvSpPr>
            <a:spLocks noChangeArrowheads="1"/>
          </p:cNvSpPr>
          <p:nvPr/>
        </p:nvSpPr>
        <p:spPr bwMode="auto">
          <a:xfrm>
            <a:off x="304800" y="3276600"/>
            <a:ext cx="5181600" cy="3505200"/>
          </a:xfrm>
          <a:prstGeom prst="rect">
            <a:avLst/>
          </a:prstGeom>
          <a:gradFill rotWithShape="1">
            <a:gsLst>
              <a:gs pos="0">
                <a:srgbClr val="80FFFF"/>
              </a:gs>
              <a:gs pos="50000">
                <a:srgbClr val="B3FFFF"/>
              </a:gs>
              <a:gs pos="100000">
                <a:srgbClr val="DAFFFF"/>
              </a:gs>
            </a:gsLst>
            <a:lin ang="0" scaled="1"/>
          </a:gradFill>
          <a:ln w="9525">
            <a:solidFill>
              <a:schemeClr val="tx1"/>
            </a:solidFill>
            <a:round/>
            <a:headEnd/>
            <a:tailEnd/>
          </a:ln>
        </p:spPr>
        <p:txBody>
          <a:bodyPr/>
          <a:lstStyle/>
          <a:p>
            <a:pPr algn="ctr"/>
            <a:endParaRPr lang="en-US" sz="1200" b="1">
              <a:solidFill>
                <a:srgbClr val="002060"/>
              </a:solidFill>
              <a:latin typeface="Verdana" charset="0"/>
            </a:endParaRPr>
          </a:p>
        </p:txBody>
      </p:sp>
      <p:sp>
        <p:nvSpPr>
          <p:cNvPr id="106506" name="Rectangle 20"/>
          <p:cNvSpPr>
            <a:spLocks noChangeArrowheads="1"/>
          </p:cNvSpPr>
          <p:nvPr/>
        </p:nvSpPr>
        <p:spPr bwMode="auto">
          <a:xfrm>
            <a:off x="5221288" y="1219200"/>
            <a:ext cx="3922712" cy="5029200"/>
          </a:xfrm>
          <a:prstGeom prst="rect">
            <a:avLst/>
          </a:prstGeom>
          <a:gradFill rotWithShape="1">
            <a:gsLst>
              <a:gs pos="0">
                <a:srgbClr val="80FFFF"/>
              </a:gs>
              <a:gs pos="50000">
                <a:srgbClr val="B3FFFF"/>
              </a:gs>
              <a:gs pos="100000">
                <a:srgbClr val="DAFFFF"/>
              </a:gs>
            </a:gsLst>
            <a:lin ang="0" scaled="1"/>
          </a:gradFill>
          <a:ln w="9525">
            <a:solidFill>
              <a:schemeClr val="tx1"/>
            </a:solidFill>
            <a:round/>
            <a:headEnd/>
            <a:tailEnd/>
          </a:ln>
        </p:spPr>
        <p:txBody>
          <a:bodyPr/>
          <a:lstStyle/>
          <a:p>
            <a:pPr algn="ctr"/>
            <a:endParaRPr lang="en-US" sz="2000" b="1">
              <a:latin typeface="Verdana" charset="0"/>
            </a:endParaRPr>
          </a:p>
        </p:txBody>
      </p:sp>
      <p:pic>
        <p:nvPicPr>
          <p:cNvPr id="106508" name="Picture 34" descr="C:\Users\Beverly\Desktop\Renasissance\525px-Lvr-georgeby raphae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1371600"/>
            <a:ext cx="4000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2" descr="C:\Users\Beverly\Desktop\Renasissance\773px-Sanzio_01school of athens ralphae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76200"/>
            <a:ext cx="487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35" descr="C:\Users\Beverly\Desktop\Renasissance\Rafael_-_ressureicaocristo0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4064000"/>
            <a:ext cx="21717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1" name="Rounded Rectangle 11"/>
          <p:cNvSpPr>
            <a:spLocks noChangeArrowheads="1"/>
          </p:cNvSpPr>
          <p:nvPr/>
        </p:nvSpPr>
        <p:spPr bwMode="auto">
          <a:xfrm>
            <a:off x="5029200" y="228600"/>
            <a:ext cx="3886200" cy="838200"/>
          </a:xfrm>
          <a:prstGeom prst="roundRect">
            <a:avLst>
              <a:gd name="adj" fmla="val 16667"/>
            </a:avLst>
          </a:prstGeom>
          <a:gradFill rotWithShape="1">
            <a:gsLst>
              <a:gs pos="0">
                <a:srgbClr val="80FFFF"/>
              </a:gs>
              <a:gs pos="50000">
                <a:srgbClr val="B3FFFF"/>
              </a:gs>
              <a:gs pos="100000">
                <a:srgbClr val="DAFFFF"/>
              </a:gs>
            </a:gsLst>
            <a:lin ang="16200000" scaled="1"/>
          </a:gradFill>
          <a:ln w="9525">
            <a:solidFill>
              <a:schemeClr val="tx1"/>
            </a:solidFill>
            <a:round/>
            <a:headEnd/>
            <a:tailEnd/>
          </a:ln>
        </p:spPr>
        <p:txBody>
          <a:bodyPr/>
          <a:lstStyle/>
          <a:p>
            <a:pPr algn="ctr"/>
            <a:endParaRPr lang="en-US" sz="2000" b="1">
              <a:solidFill>
                <a:srgbClr val="000000"/>
              </a:solidFill>
              <a:latin typeface="Verdana" charset="0"/>
            </a:endParaRPr>
          </a:p>
        </p:txBody>
      </p:sp>
      <p:pic>
        <p:nvPicPr>
          <p:cNvPr id="25" name="TextBox 24"/>
          <p:cNvPicPr>
            <a:picLocks noChangeArrowheads="1"/>
          </p:cNvPicPr>
          <p:nvPr/>
        </p:nvPicPr>
        <p:blipFill>
          <a:blip r:embed="rId6" cstate="email">
            <a:extLst>
              <a:ext uri="{28A0092B-C50C-407E-A947-70E740481C1C}">
                <a14:useLocalDpi xmlns:a14="http://schemas.microsoft.com/office/drawing/2010/main" val="0"/>
              </a:ext>
            </a:extLst>
          </a:blip>
          <a:srcRect r="63550"/>
          <a:stretch>
            <a:fillRect/>
          </a:stretch>
        </p:blipFill>
        <p:spPr bwMode="auto">
          <a:xfrm>
            <a:off x="5413375" y="60325"/>
            <a:ext cx="3502025" cy="939800"/>
          </a:xfrm>
          <a:prstGeom prst="rect">
            <a:avLst/>
          </a:prstGeom>
          <a:noFill/>
          <a:extLst>
            <a:ext uri="{909E8E84-426E-40DD-AFC4-6F175D3DCCD1}">
              <a14:hiddenFill xmlns:a14="http://schemas.microsoft.com/office/drawing/2010/main">
                <a:solidFill>
                  <a:srgbClr val="FFFFFF"/>
                </a:solidFill>
              </a14:hiddenFill>
            </a:ext>
          </a:extLst>
        </p:spPr>
      </p:pic>
      <p:sp>
        <p:nvSpPr>
          <p:cNvPr id="106513" name="TextBox 22"/>
          <p:cNvSpPr txBox="1">
            <a:spLocks noChangeArrowheads="1"/>
          </p:cNvSpPr>
          <p:nvPr/>
        </p:nvSpPr>
        <p:spPr bwMode="auto">
          <a:xfrm>
            <a:off x="3124200" y="3959225"/>
            <a:ext cx="1860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i="1" dirty="0">
                <a:solidFill>
                  <a:srgbClr val="002060"/>
                </a:solidFill>
                <a:latin typeface="Verdana" charset="0"/>
              </a:rPr>
              <a:t>School of Athens</a:t>
            </a:r>
          </a:p>
        </p:txBody>
      </p:sp>
      <p:sp>
        <p:nvSpPr>
          <p:cNvPr id="106514" name="TextBox 23"/>
          <p:cNvSpPr txBox="1">
            <a:spLocks noChangeArrowheads="1"/>
          </p:cNvSpPr>
          <p:nvPr/>
        </p:nvSpPr>
        <p:spPr bwMode="auto">
          <a:xfrm>
            <a:off x="2590800" y="4359275"/>
            <a:ext cx="21859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solidFill>
                  <a:srgbClr val="002060"/>
                </a:solidFill>
                <a:latin typeface="Verdana" charset="0"/>
              </a:rPr>
              <a:t>left: </a:t>
            </a:r>
            <a:r>
              <a:rPr lang="en-US" sz="1400" b="1" i="1" dirty="0">
                <a:solidFill>
                  <a:srgbClr val="002060"/>
                </a:solidFill>
                <a:latin typeface="Verdana" charset="0"/>
              </a:rPr>
              <a:t>Resurrection of</a:t>
            </a:r>
          </a:p>
          <a:p>
            <a:pPr eaLnBrk="1" hangingPunct="1"/>
            <a:r>
              <a:rPr lang="en-US" sz="1400" b="1" i="1" dirty="0">
                <a:solidFill>
                  <a:srgbClr val="002060"/>
                </a:solidFill>
                <a:latin typeface="Verdana" charset="0"/>
              </a:rPr>
              <a:t>Christ </a:t>
            </a:r>
          </a:p>
        </p:txBody>
      </p:sp>
      <p:sp>
        <p:nvSpPr>
          <p:cNvPr id="106515" name="TextBox 25"/>
          <p:cNvSpPr txBox="1">
            <a:spLocks noChangeArrowheads="1"/>
          </p:cNvSpPr>
          <p:nvPr/>
        </p:nvSpPr>
        <p:spPr bwMode="auto">
          <a:xfrm>
            <a:off x="4038600" y="6257925"/>
            <a:ext cx="1474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solidFill>
                  <a:srgbClr val="002060"/>
                </a:solidFill>
                <a:latin typeface="Verdana" charset="0"/>
              </a:rPr>
              <a:t>Self-portrait </a:t>
            </a:r>
          </a:p>
          <a:p>
            <a:pPr eaLnBrk="1" hangingPunct="1"/>
            <a:r>
              <a:rPr lang="en-US" sz="1400" b="1" dirty="0">
                <a:solidFill>
                  <a:srgbClr val="002060"/>
                </a:solidFill>
                <a:latin typeface="Verdana" charset="0"/>
              </a:rPr>
              <a:t>by Raphael</a:t>
            </a:r>
          </a:p>
        </p:txBody>
      </p:sp>
      <p:sp>
        <p:nvSpPr>
          <p:cNvPr id="27" name="Oval 26"/>
          <p:cNvSpPr/>
          <p:nvPr/>
        </p:nvSpPr>
        <p:spPr>
          <a:xfrm>
            <a:off x="2743200" y="4800600"/>
            <a:ext cx="15240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868" name="Picture 33" descr="C:\Users\Beverly\Desktop\Renasissance\raphaelmmmmmmmmmmmm.jpg"/>
          <p:cNvPicPr>
            <a:picLocks noChangeAspect="1" noChangeArrowheads="1"/>
          </p:cNvPicPr>
          <p:nvPr/>
        </p:nvPicPr>
        <p:blipFill>
          <a:blip r:embed="rId7"/>
          <a:srcRect/>
          <a:stretch>
            <a:fillRect/>
          </a:stretch>
        </p:blipFill>
        <p:spPr bwMode="auto">
          <a:xfrm>
            <a:off x="2895600" y="4953000"/>
            <a:ext cx="1243012" cy="1679575"/>
          </a:xfrm>
          <a:prstGeom prst="ellipse">
            <a:avLst/>
          </a:prstGeom>
          <a:noFill/>
          <a:ln w="9525">
            <a:noFill/>
            <a:miter lim="800000"/>
            <a:headEnd/>
            <a:tailEnd/>
          </a:ln>
        </p:spPr>
      </p:pic>
      <p:sp>
        <p:nvSpPr>
          <p:cNvPr id="106507" name="TextBox 16"/>
          <p:cNvSpPr txBox="1">
            <a:spLocks noChangeArrowheads="1"/>
          </p:cNvSpPr>
          <p:nvPr/>
        </p:nvSpPr>
        <p:spPr bwMode="auto">
          <a:xfrm>
            <a:off x="7673975" y="5938838"/>
            <a:ext cx="123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i="1" dirty="0">
                <a:solidFill>
                  <a:srgbClr val="002060"/>
                </a:solidFill>
                <a:latin typeface="Verdana" charset="0"/>
              </a:rPr>
              <a:t>St. George</a:t>
            </a:r>
          </a:p>
          <a:p>
            <a:pPr eaLnBrk="1" hangingPunct="1"/>
            <a:endParaRPr lang="en-US" sz="1000" b="1" i="1" dirty="0">
              <a:solidFill>
                <a:srgbClr val="002060"/>
              </a:solidFill>
              <a:latin typeface="Verdana" charset="0"/>
            </a:endParaRPr>
          </a:p>
        </p:txBody>
      </p:sp>
    </p:spTree>
    <p:extLst>
      <p:ext uri="{BB962C8B-B14F-4D97-AF65-F5344CB8AC3E}">
        <p14:creationId xmlns:p14="http://schemas.microsoft.com/office/powerpoint/2010/main" val="18160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6515"/>
                                        </p:tgtEl>
                                        <p:attrNameLst>
                                          <p:attrName>style.visibility</p:attrName>
                                        </p:attrNameLst>
                                      </p:cBhvr>
                                      <p:to>
                                        <p:strVal val="visible"/>
                                      </p:to>
                                    </p:set>
                                    <p:anim calcmode="lin" valueType="num">
                                      <p:cBhvr>
                                        <p:cTn id="7" dur="500" fill="hold"/>
                                        <p:tgtEl>
                                          <p:spTgt spid="106515"/>
                                        </p:tgtEl>
                                        <p:attrNameLst>
                                          <p:attrName>ppt_w</p:attrName>
                                        </p:attrNameLst>
                                      </p:cBhvr>
                                      <p:tavLst>
                                        <p:tav tm="0">
                                          <p:val>
                                            <p:fltVal val="0"/>
                                          </p:val>
                                        </p:tav>
                                        <p:tav tm="100000">
                                          <p:val>
                                            <p:strVal val="#ppt_w"/>
                                          </p:val>
                                        </p:tav>
                                      </p:tavLst>
                                    </p:anim>
                                    <p:anim calcmode="lin" valueType="num">
                                      <p:cBhvr>
                                        <p:cTn id="8" dur="500" fill="hold"/>
                                        <p:tgtEl>
                                          <p:spTgt spid="106515"/>
                                        </p:tgtEl>
                                        <p:attrNameLst>
                                          <p:attrName>ppt_h</p:attrName>
                                        </p:attrNameLst>
                                      </p:cBhvr>
                                      <p:tavLst>
                                        <p:tav tm="0">
                                          <p:val>
                                            <p:fltVal val="0"/>
                                          </p:val>
                                        </p:tav>
                                        <p:tav tm="100000">
                                          <p:val>
                                            <p:strVal val="#ppt_h"/>
                                          </p:val>
                                        </p:tav>
                                      </p:tavLst>
                                    </p:anim>
                                    <p:animEffect transition="in" filter="fade">
                                      <p:cBhvr>
                                        <p:cTn id="9" dur="500"/>
                                        <p:tgtEl>
                                          <p:spTgt spid="106515"/>
                                        </p:tgtEl>
                                      </p:cBhvr>
                                    </p:animEffect>
                                  </p:childTnLst>
                                </p:cTn>
                              </p:par>
                              <p:par>
                                <p:cTn id="10" presetID="53" presetClass="entr" presetSubtype="16" fill="hold" nodeType="withEffect">
                                  <p:stCondLst>
                                    <p:cond delay="0"/>
                                  </p:stCondLst>
                                  <p:childTnLst>
                                    <p:set>
                                      <p:cBhvr>
                                        <p:cTn id="11" dur="1" fill="hold">
                                          <p:stCondLst>
                                            <p:cond delay="0"/>
                                          </p:stCondLst>
                                        </p:cTn>
                                        <p:tgtEl>
                                          <p:spTgt spid="35868"/>
                                        </p:tgtEl>
                                        <p:attrNameLst>
                                          <p:attrName>style.visibility</p:attrName>
                                        </p:attrNameLst>
                                      </p:cBhvr>
                                      <p:to>
                                        <p:strVal val="visible"/>
                                      </p:to>
                                    </p:set>
                                    <p:anim calcmode="lin" valueType="num">
                                      <p:cBhvr>
                                        <p:cTn id="12" dur="500" fill="hold"/>
                                        <p:tgtEl>
                                          <p:spTgt spid="35868"/>
                                        </p:tgtEl>
                                        <p:attrNameLst>
                                          <p:attrName>ppt_w</p:attrName>
                                        </p:attrNameLst>
                                      </p:cBhvr>
                                      <p:tavLst>
                                        <p:tav tm="0">
                                          <p:val>
                                            <p:fltVal val="0"/>
                                          </p:val>
                                        </p:tav>
                                        <p:tav tm="100000">
                                          <p:val>
                                            <p:strVal val="#ppt_w"/>
                                          </p:val>
                                        </p:tav>
                                      </p:tavLst>
                                    </p:anim>
                                    <p:anim calcmode="lin" valueType="num">
                                      <p:cBhvr>
                                        <p:cTn id="13" dur="500" fill="hold"/>
                                        <p:tgtEl>
                                          <p:spTgt spid="35868"/>
                                        </p:tgtEl>
                                        <p:attrNameLst>
                                          <p:attrName>ppt_h</p:attrName>
                                        </p:attrNameLst>
                                      </p:cBhvr>
                                      <p:tavLst>
                                        <p:tav tm="0">
                                          <p:val>
                                            <p:fltVal val="0"/>
                                          </p:val>
                                        </p:tav>
                                        <p:tav tm="100000">
                                          <p:val>
                                            <p:strVal val="#ppt_h"/>
                                          </p:val>
                                        </p:tav>
                                      </p:tavLst>
                                    </p:anim>
                                    <p:animEffect transition="in" filter="fade">
                                      <p:cBhvr>
                                        <p:cTn id="14" dur="500"/>
                                        <p:tgtEl>
                                          <p:spTgt spid="35868"/>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106513"/>
                                        </p:tgtEl>
                                        <p:attrNameLst>
                                          <p:attrName>style.visibility</p:attrName>
                                        </p:attrNameLst>
                                      </p:cBhvr>
                                      <p:to>
                                        <p:strVal val="visible"/>
                                      </p:to>
                                    </p:set>
                                    <p:animEffect transition="in" filter="fade">
                                      <p:cBhvr>
                                        <p:cTn id="19" dur="100"/>
                                        <p:tgtEl>
                                          <p:spTgt spid="106513"/>
                                        </p:tgtEl>
                                      </p:cBhvr>
                                    </p:animEffect>
                                    <p:anim calcmode="lin" valueType="num">
                                      <p:cBhvr>
                                        <p:cTn id="20" dur="400" fill="hold"/>
                                        <p:tgtEl>
                                          <p:spTgt spid="106513"/>
                                        </p:tgtEl>
                                        <p:attrNameLst>
                                          <p:attrName>ppt_x</p:attrName>
                                        </p:attrNameLst>
                                      </p:cBhvr>
                                      <p:tavLst>
                                        <p:tav tm="0">
                                          <p:val>
                                            <p:strVal val="#ppt_x"/>
                                          </p:val>
                                        </p:tav>
                                        <p:tav tm="100000">
                                          <p:val>
                                            <p:strVal val="#ppt_x"/>
                                          </p:val>
                                        </p:tav>
                                      </p:tavLst>
                                    </p:anim>
                                    <p:anim calcmode="lin" valueType="num">
                                      <p:cBhvr>
                                        <p:cTn id="21" dur="400" fill="hold"/>
                                        <p:tgtEl>
                                          <p:spTgt spid="106513"/>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06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06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nodeType="withEffect">
                                  <p:stCondLst>
                                    <p:cond delay="0"/>
                                  </p:stCondLst>
                                  <p:childTnLst>
                                    <p:set>
                                      <p:cBhvr>
                                        <p:cTn id="25" dur="1" fill="hold">
                                          <p:stCondLst>
                                            <p:cond delay="0"/>
                                          </p:stCondLst>
                                        </p:cTn>
                                        <p:tgtEl>
                                          <p:spTgt spid="106509"/>
                                        </p:tgtEl>
                                        <p:attrNameLst>
                                          <p:attrName>style.visibility</p:attrName>
                                        </p:attrNameLst>
                                      </p:cBhvr>
                                      <p:to>
                                        <p:strVal val="visible"/>
                                      </p:to>
                                    </p:set>
                                    <p:animEffect transition="in" filter="fade">
                                      <p:cBhvr>
                                        <p:cTn id="26" dur="100"/>
                                        <p:tgtEl>
                                          <p:spTgt spid="106509"/>
                                        </p:tgtEl>
                                      </p:cBhvr>
                                    </p:animEffect>
                                    <p:anim calcmode="lin" valueType="num">
                                      <p:cBhvr>
                                        <p:cTn id="27" dur="400" fill="hold"/>
                                        <p:tgtEl>
                                          <p:spTgt spid="106509"/>
                                        </p:tgtEl>
                                        <p:attrNameLst>
                                          <p:attrName>ppt_x</p:attrName>
                                        </p:attrNameLst>
                                      </p:cBhvr>
                                      <p:tavLst>
                                        <p:tav tm="0">
                                          <p:val>
                                            <p:strVal val="#ppt_x"/>
                                          </p:val>
                                        </p:tav>
                                        <p:tav tm="100000">
                                          <p:val>
                                            <p:strVal val="#ppt_x"/>
                                          </p:val>
                                        </p:tav>
                                      </p:tavLst>
                                    </p:anim>
                                    <p:anim calcmode="lin" valueType="num">
                                      <p:cBhvr>
                                        <p:cTn id="28" dur="400" fill="hold"/>
                                        <p:tgtEl>
                                          <p:spTgt spid="10650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0650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0650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6514"/>
                                        </p:tgtEl>
                                        <p:attrNameLst>
                                          <p:attrName>style.visibility</p:attrName>
                                        </p:attrNameLst>
                                      </p:cBhvr>
                                      <p:to>
                                        <p:strVal val="visible"/>
                                      </p:to>
                                    </p:set>
                                    <p:anim calcmode="lin" valueType="num">
                                      <p:cBhvr>
                                        <p:cTn id="35" dur="500" fill="hold"/>
                                        <p:tgtEl>
                                          <p:spTgt spid="106514"/>
                                        </p:tgtEl>
                                        <p:attrNameLst>
                                          <p:attrName>ppt_w</p:attrName>
                                        </p:attrNameLst>
                                      </p:cBhvr>
                                      <p:tavLst>
                                        <p:tav tm="0">
                                          <p:val>
                                            <p:fltVal val="0"/>
                                          </p:val>
                                        </p:tav>
                                        <p:tav tm="100000">
                                          <p:val>
                                            <p:strVal val="#ppt_w"/>
                                          </p:val>
                                        </p:tav>
                                      </p:tavLst>
                                    </p:anim>
                                    <p:anim calcmode="lin" valueType="num">
                                      <p:cBhvr>
                                        <p:cTn id="36" dur="500" fill="hold"/>
                                        <p:tgtEl>
                                          <p:spTgt spid="106514"/>
                                        </p:tgtEl>
                                        <p:attrNameLst>
                                          <p:attrName>ppt_h</p:attrName>
                                        </p:attrNameLst>
                                      </p:cBhvr>
                                      <p:tavLst>
                                        <p:tav tm="0">
                                          <p:val>
                                            <p:fltVal val="0"/>
                                          </p:val>
                                        </p:tav>
                                        <p:tav tm="100000">
                                          <p:val>
                                            <p:strVal val="#ppt_h"/>
                                          </p:val>
                                        </p:tav>
                                      </p:tavLst>
                                    </p:anim>
                                    <p:animEffect transition="in" filter="fade">
                                      <p:cBhvr>
                                        <p:cTn id="37" dur="500"/>
                                        <p:tgtEl>
                                          <p:spTgt spid="106514"/>
                                        </p:tgtEl>
                                      </p:cBhvr>
                                    </p:animEffect>
                                  </p:childTnLst>
                                </p:cTn>
                              </p:par>
                              <p:par>
                                <p:cTn id="38" presetID="53" presetClass="entr" presetSubtype="16" fill="hold" nodeType="withEffect">
                                  <p:stCondLst>
                                    <p:cond delay="0"/>
                                  </p:stCondLst>
                                  <p:childTnLst>
                                    <p:set>
                                      <p:cBhvr>
                                        <p:cTn id="39" dur="1" fill="hold">
                                          <p:stCondLst>
                                            <p:cond delay="0"/>
                                          </p:stCondLst>
                                        </p:cTn>
                                        <p:tgtEl>
                                          <p:spTgt spid="106510"/>
                                        </p:tgtEl>
                                        <p:attrNameLst>
                                          <p:attrName>style.visibility</p:attrName>
                                        </p:attrNameLst>
                                      </p:cBhvr>
                                      <p:to>
                                        <p:strVal val="visible"/>
                                      </p:to>
                                    </p:set>
                                    <p:anim calcmode="lin" valueType="num">
                                      <p:cBhvr>
                                        <p:cTn id="40" dur="500" fill="hold"/>
                                        <p:tgtEl>
                                          <p:spTgt spid="106510"/>
                                        </p:tgtEl>
                                        <p:attrNameLst>
                                          <p:attrName>ppt_w</p:attrName>
                                        </p:attrNameLst>
                                      </p:cBhvr>
                                      <p:tavLst>
                                        <p:tav tm="0">
                                          <p:val>
                                            <p:fltVal val="0"/>
                                          </p:val>
                                        </p:tav>
                                        <p:tav tm="100000">
                                          <p:val>
                                            <p:strVal val="#ppt_w"/>
                                          </p:val>
                                        </p:tav>
                                      </p:tavLst>
                                    </p:anim>
                                    <p:anim calcmode="lin" valueType="num">
                                      <p:cBhvr>
                                        <p:cTn id="41" dur="500" fill="hold"/>
                                        <p:tgtEl>
                                          <p:spTgt spid="106510"/>
                                        </p:tgtEl>
                                        <p:attrNameLst>
                                          <p:attrName>ppt_h</p:attrName>
                                        </p:attrNameLst>
                                      </p:cBhvr>
                                      <p:tavLst>
                                        <p:tav tm="0">
                                          <p:val>
                                            <p:fltVal val="0"/>
                                          </p:val>
                                        </p:tav>
                                        <p:tav tm="100000">
                                          <p:val>
                                            <p:strVal val="#ppt_h"/>
                                          </p:val>
                                        </p:tav>
                                      </p:tavLst>
                                    </p:anim>
                                    <p:animEffect transition="in" filter="fade">
                                      <p:cBhvr>
                                        <p:cTn id="42" dur="500"/>
                                        <p:tgtEl>
                                          <p:spTgt spid="106510"/>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06507"/>
                                        </p:tgtEl>
                                        <p:attrNameLst>
                                          <p:attrName>style.visibility</p:attrName>
                                        </p:attrNameLst>
                                      </p:cBhvr>
                                      <p:to>
                                        <p:strVal val="visible"/>
                                      </p:to>
                                    </p:set>
                                    <p:anim calcmode="lin" valueType="num">
                                      <p:cBhvr>
                                        <p:cTn id="47" dur="1000" fill="hold"/>
                                        <p:tgtEl>
                                          <p:spTgt spid="106507"/>
                                        </p:tgtEl>
                                        <p:attrNameLst>
                                          <p:attrName>ppt_w</p:attrName>
                                        </p:attrNameLst>
                                      </p:cBhvr>
                                      <p:tavLst>
                                        <p:tav tm="0">
                                          <p:val>
                                            <p:strVal val="#ppt_w*0.70"/>
                                          </p:val>
                                        </p:tav>
                                        <p:tav tm="100000">
                                          <p:val>
                                            <p:strVal val="#ppt_w"/>
                                          </p:val>
                                        </p:tav>
                                      </p:tavLst>
                                    </p:anim>
                                    <p:anim calcmode="lin" valueType="num">
                                      <p:cBhvr>
                                        <p:cTn id="48" dur="1000" fill="hold"/>
                                        <p:tgtEl>
                                          <p:spTgt spid="106507"/>
                                        </p:tgtEl>
                                        <p:attrNameLst>
                                          <p:attrName>ppt_h</p:attrName>
                                        </p:attrNameLst>
                                      </p:cBhvr>
                                      <p:tavLst>
                                        <p:tav tm="0">
                                          <p:val>
                                            <p:strVal val="#ppt_h"/>
                                          </p:val>
                                        </p:tav>
                                        <p:tav tm="100000">
                                          <p:val>
                                            <p:strVal val="#ppt_h"/>
                                          </p:val>
                                        </p:tav>
                                      </p:tavLst>
                                    </p:anim>
                                    <p:animEffect transition="in" filter="fade">
                                      <p:cBhvr>
                                        <p:cTn id="49" dur="1000"/>
                                        <p:tgtEl>
                                          <p:spTgt spid="106507"/>
                                        </p:tgtEl>
                                      </p:cBhvr>
                                    </p:animEffect>
                                  </p:childTnLst>
                                </p:cTn>
                              </p:par>
                              <p:par>
                                <p:cTn id="50" presetID="55" presetClass="entr" presetSubtype="0" fill="hold" nodeType="withEffect">
                                  <p:stCondLst>
                                    <p:cond delay="0"/>
                                  </p:stCondLst>
                                  <p:childTnLst>
                                    <p:set>
                                      <p:cBhvr>
                                        <p:cTn id="51" dur="1" fill="hold">
                                          <p:stCondLst>
                                            <p:cond delay="0"/>
                                          </p:stCondLst>
                                        </p:cTn>
                                        <p:tgtEl>
                                          <p:spTgt spid="106508"/>
                                        </p:tgtEl>
                                        <p:attrNameLst>
                                          <p:attrName>style.visibility</p:attrName>
                                        </p:attrNameLst>
                                      </p:cBhvr>
                                      <p:to>
                                        <p:strVal val="visible"/>
                                      </p:to>
                                    </p:set>
                                    <p:anim calcmode="lin" valueType="num">
                                      <p:cBhvr>
                                        <p:cTn id="52" dur="1000" fill="hold"/>
                                        <p:tgtEl>
                                          <p:spTgt spid="106508"/>
                                        </p:tgtEl>
                                        <p:attrNameLst>
                                          <p:attrName>ppt_w</p:attrName>
                                        </p:attrNameLst>
                                      </p:cBhvr>
                                      <p:tavLst>
                                        <p:tav tm="0">
                                          <p:val>
                                            <p:strVal val="#ppt_w*0.70"/>
                                          </p:val>
                                        </p:tav>
                                        <p:tav tm="100000">
                                          <p:val>
                                            <p:strVal val="#ppt_w"/>
                                          </p:val>
                                        </p:tav>
                                      </p:tavLst>
                                    </p:anim>
                                    <p:anim calcmode="lin" valueType="num">
                                      <p:cBhvr>
                                        <p:cTn id="53" dur="1000" fill="hold"/>
                                        <p:tgtEl>
                                          <p:spTgt spid="106508"/>
                                        </p:tgtEl>
                                        <p:attrNameLst>
                                          <p:attrName>ppt_h</p:attrName>
                                        </p:attrNameLst>
                                      </p:cBhvr>
                                      <p:tavLst>
                                        <p:tav tm="0">
                                          <p:val>
                                            <p:strVal val="#ppt_h"/>
                                          </p:val>
                                        </p:tav>
                                        <p:tav tm="100000">
                                          <p:val>
                                            <p:strVal val="#ppt_h"/>
                                          </p:val>
                                        </p:tav>
                                      </p:tavLst>
                                    </p:anim>
                                    <p:animEffect transition="in" filter="fade">
                                      <p:cBhvr>
                                        <p:cTn id="54" dur="1000"/>
                                        <p:tgtEl>
                                          <p:spTgt spid="106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3" grpId="0"/>
      <p:bldP spid="106514" grpId="0"/>
      <p:bldP spid="106515" grpId="0"/>
      <p:bldP spid="1065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74314"/>
          </a:xfrm>
        </p:spPr>
        <p:txBody>
          <a:bodyPr>
            <a:normAutofit fontScale="90000"/>
          </a:bodyPr>
          <a:lstStyle/>
          <a:p>
            <a:pPr algn="ctr"/>
            <a:r>
              <a:rPr lang="en-US" dirty="0" smtClean="0">
                <a:solidFill>
                  <a:srgbClr val="FF0000"/>
                </a:solidFill>
              </a:rPr>
              <a:t>Renaissance Writers </a:t>
            </a:r>
            <a:endParaRPr lang="en-US" dirty="0">
              <a:solidFill>
                <a:srgbClr val="FF0000"/>
              </a:solidFill>
            </a:endParaRPr>
          </a:p>
        </p:txBody>
      </p:sp>
      <p:sp>
        <p:nvSpPr>
          <p:cNvPr id="3" name="Content Placeholder 2"/>
          <p:cNvSpPr>
            <a:spLocks noGrp="1"/>
          </p:cNvSpPr>
          <p:nvPr>
            <p:ph idx="1"/>
          </p:nvPr>
        </p:nvSpPr>
        <p:spPr>
          <a:xfrm>
            <a:off x="-1" y="774314"/>
            <a:ext cx="9143999" cy="6083686"/>
          </a:xfrm>
        </p:spPr>
        <p:txBody>
          <a:bodyPr>
            <a:normAutofit lnSpcReduction="10000"/>
          </a:bodyPr>
          <a:lstStyle/>
          <a:p>
            <a:r>
              <a:rPr lang="en-US" dirty="0" smtClean="0"/>
              <a:t>One of Florence’s most famous writers was </a:t>
            </a:r>
            <a:r>
              <a:rPr lang="en-US" b="1" u="sng" dirty="0" err="1" smtClean="0">
                <a:solidFill>
                  <a:srgbClr val="FF0000"/>
                </a:solidFill>
              </a:rPr>
              <a:t>Niccolò</a:t>
            </a:r>
            <a:r>
              <a:rPr lang="en-US" b="1" u="sng" dirty="0" smtClean="0">
                <a:solidFill>
                  <a:srgbClr val="FF0000"/>
                </a:solidFill>
              </a:rPr>
              <a:t> Machiavelli</a:t>
            </a:r>
            <a:r>
              <a:rPr lang="en-US" dirty="0" smtClean="0"/>
              <a:t>. In </a:t>
            </a:r>
            <a:r>
              <a:rPr lang="en-US" b="1" i="1" u="sng" dirty="0" smtClean="0">
                <a:solidFill>
                  <a:srgbClr val="FF0000"/>
                </a:solidFill>
              </a:rPr>
              <a:t>The Prince</a:t>
            </a:r>
            <a:r>
              <a:rPr lang="en-US" dirty="0" smtClean="0"/>
              <a:t>, Machiavelli stressed that the end justifies the means. He urged rulers to use whatever methods were necessary to achieve their goals. On the issue of honesty in government, for example, he taught that </a:t>
            </a:r>
            <a:r>
              <a:rPr lang="en-US" b="1" u="sng" dirty="0" smtClean="0">
                <a:solidFill>
                  <a:srgbClr val="FF0000"/>
                </a:solidFill>
              </a:rPr>
              <a:t>getting results was more important than keeping promises</a:t>
            </a:r>
            <a:r>
              <a:rPr lang="en-US" dirty="0" smtClean="0"/>
              <a:t>. </a:t>
            </a:r>
          </a:p>
          <a:p>
            <a:r>
              <a:rPr lang="en-US" dirty="0" smtClean="0"/>
              <a:t>Machiavelli saw himself as an enemy of oppression and corruption. But critics attacked his cynical advice. Some even claimed that he was inspired by the devil. In fact, the term </a:t>
            </a:r>
            <a:r>
              <a:rPr lang="en-US" b="1" u="sng" dirty="0" smtClean="0">
                <a:solidFill>
                  <a:srgbClr val="FF0000"/>
                </a:solidFill>
              </a:rPr>
              <a:t>“Machiavellian”</a:t>
            </a:r>
            <a:r>
              <a:rPr lang="en-US" dirty="0" smtClean="0">
                <a:solidFill>
                  <a:srgbClr val="FF0000"/>
                </a:solidFill>
              </a:rPr>
              <a:t> </a:t>
            </a:r>
            <a:r>
              <a:rPr lang="en-US" dirty="0" smtClean="0"/>
              <a:t>came to refer to the use of deceit in politics. </a:t>
            </a:r>
            <a:endParaRPr lang="en-US" dirty="0"/>
          </a:p>
        </p:txBody>
      </p:sp>
    </p:spTree>
    <p:extLst>
      <p:ext uri="{BB962C8B-B14F-4D97-AF65-F5344CB8AC3E}">
        <p14:creationId xmlns:p14="http://schemas.microsoft.com/office/powerpoint/2010/main" val="14305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1225"/>
          </a:xfrm>
        </p:spPr>
        <p:txBody>
          <a:bodyPr>
            <a:normAutofit fontScale="90000"/>
          </a:bodyPr>
          <a:lstStyle/>
          <a:p>
            <a:pPr algn="ctr"/>
            <a:r>
              <a:rPr lang="en-US" dirty="0" smtClean="0">
                <a:solidFill>
                  <a:srgbClr val="FF0000"/>
                </a:solidFill>
              </a:rPr>
              <a:t>The Start of the Renaissance</a:t>
            </a:r>
            <a:endParaRPr lang="en-US" dirty="0">
              <a:solidFill>
                <a:srgbClr val="FF0000"/>
              </a:solidFill>
            </a:endParaRPr>
          </a:p>
        </p:txBody>
      </p:sp>
      <p:sp>
        <p:nvSpPr>
          <p:cNvPr id="3" name="Content Placeholder 2"/>
          <p:cNvSpPr>
            <a:spLocks noGrp="1"/>
          </p:cNvSpPr>
          <p:nvPr>
            <p:ph idx="1"/>
          </p:nvPr>
        </p:nvSpPr>
        <p:spPr>
          <a:xfrm>
            <a:off x="0" y="691225"/>
            <a:ext cx="9144000" cy="6166775"/>
          </a:xfrm>
        </p:spPr>
        <p:txBody>
          <a:bodyPr>
            <a:normAutofit/>
          </a:bodyPr>
          <a:lstStyle/>
          <a:p>
            <a:r>
              <a:rPr lang="en-US" dirty="0" smtClean="0"/>
              <a:t>The Renaissance </a:t>
            </a:r>
            <a:r>
              <a:rPr lang="en-US" b="1" u="sng" dirty="0" smtClean="0">
                <a:solidFill>
                  <a:srgbClr val="FF0000"/>
                </a:solidFill>
              </a:rPr>
              <a:t>began in Italy</a:t>
            </a:r>
            <a:r>
              <a:rPr lang="en-US" dirty="0" smtClean="0"/>
              <a:t>, then spread north to the rest of Europe. Italy was the birthplace of the Renaissance for several reasons. The Renaissance was marked by </a:t>
            </a:r>
            <a:r>
              <a:rPr lang="en-US" b="1" u="sng" dirty="0" smtClean="0">
                <a:solidFill>
                  <a:srgbClr val="FF0000"/>
                </a:solidFill>
              </a:rPr>
              <a:t>a new interest in the culture of ancient Rome. </a:t>
            </a:r>
          </a:p>
          <a:p>
            <a:r>
              <a:rPr lang="en-US" dirty="0" smtClean="0"/>
              <a:t>Italy differed from the rest of Europe in other ways. Its cities survived the Middle Ages. In the north, city-states like </a:t>
            </a:r>
            <a:r>
              <a:rPr lang="en-US" b="1" u="sng" dirty="0" smtClean="0">
                <a:solidFill>
                  <a:srgbClr val="FF0000"/>
                </a:solidFill>
              </a:rPr>
              <a:t>Florence, Milan, Venice, and Genoa</a:t>
            </a:r>
            <a:r>
              <a:rPr lang="en-US" dirty="0" smtClean="0"/>
              <a:t> grew into prosperous centers of trade and manufacturing. </a:t>
            </a:r>
            <a:r>
              <a:rPr lang="en-US" b="1" u="sng" dirty="0" smtClean="0">
                <a:solidFill>
                  <a:srgbClr val="FF0000"/>
                </a:solidFill>
              </a:rPr>
              <a:t>Rome</a:t>
            </a:r>
            <a:r>
              <a:rPr lang="en-US" dirty="0" smtClean="0"/>
              <a:t>, in central Italy, and </a:t>
            </a:r>
            <a:r>
              <a:rPr lang="en-US" b="1" u="sng" dirty="0" smtClean="0">
                <a:solidFill>
                  <a:srgbClr val="FF0000"/>
                </a:solidFill>
              </a:rPr>
              <a:t>Naples</a:t>
            </a:r>
            <a:r>
              <a:rPr lang="en-US" dirty="0" smtClean="0"/>
              <a:t>, in the south along with a number of smaller city-states, also contributed to the Renaissance cultural revival. </a:t>
            </a:r>
            <a:endParaRPr lang="en-US" dirty="0"/>
          </a:p>
        </p:txBody>
      </p:sp>
    </p:spTree>
    <p:extLst>
      <p:ext uri="{BB962C8B-B14F-4D97-AF65-F5344CB8AC3E}">
        <p14:creationId xmlns:p14="http://schemas.microsoft.com/office/powerpoint/2010/main" val="41925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300" dirty="0" smtClean="0"/>
              <a:t>The towering figure of Renaissance literature was the </a:t>
            </a:r>
            <a:r>
              <a:rPr lang="en-US" sz="3300" b="1" u="sng" dirty="0" smtClean="0">
                <a:solidFill>
                  <a:srgbClr val="FF0000"/>
                </a:solidFill>
              </a:rPr>
              <a:t>English poet and playwright William Shakespeare</a:t>
            </a:r>
            <a:r>
              <a:rPr lang="en-US" sz="3300" dirty="0" smtClean="0">
                <a:solidFill>
                  <a:srgbClr val="FF0000"/>
                </a:solidFill>
              </a:rPr>
              <a:t> </a:t>
            </a:r>
            <a:r>
              <a:rPr lang="en-US" sz="3300" dirty="0" smtClean="0"/>
              <a:t>between 1590 and 1613, he wrote 37 plays that are still performed around the world. </a:t>
            </a:r>
          </a:p>
          <a:p>
            <a:r>
              <a:rPr lang="en-US" sz="3300" dirty="0" smtClean="0"/>
              <a:t>Shakespeare’s comedies, such as </a:t>
            </a:r>
            <a:r>
              <a:rPr lang="en-US" sz="3300" i="1" dirty="0" smtClean="0"/>
              <a:t>Twelfth Night</a:t>
            </a:r>
            <a:r>
              <a:rPr lang="en-US" sz="3300" dirty="0" smtClean="0"/>
              <a:t>, laugh at the follies of young people in love. His history plays, such as </a:t>
            </a:r>
            <a:r>
              <a:rPr lang="en-US" sz="3300" i="1" dirty="0" smtClean="0"/>
              <a:t>Richard III</a:t>
            </a:r>
            <a:r>
              <a:rPr lang="en-US" sz="3300" dirty="0" smtClean="0"/>
              <a:t>, depict the power struggles of English kings. His tragedies show people crushed by powerful forces of their own weakness. In </a:t>
            </a:r>
            <a:r>
              <a:rPr lang="en-US" sz="3300" b="1" i="1" u="sng" dirty="0" smtClean="0">
                <a:solidFill>
                  <a:srgbClr val="FF0000"/>
                </a:solidFill>
              </a:rPr>
              <a:t>Romeo and Juliet</a:t>
            </a:r>
            <a:r>
              <a:rPr lang="en-US" sz="3300" dirty="0" smtClean="0"/>
              <a:t>, two teenagers fall victim to an old family feud. </a:t>
            </a:r>
            <a:endParaRPr lang="en-US" sz="3300" dirty="0"/>
          </a:p>
        </p:txBody>
      </p:sp>
    </p:spTree>
    <p:extLst>
      <p:ext uri="{BB962C8B-B14F-4D97-AF65-F5344CB8AC3E}">
        <p14:creationId xmlns:p14="http://schemas.microsoft.com/office/powerpoint/2010/main" val="550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3244" cy="6858001"/>
          </a:xfrm>
          <a:prstGeom prst="rect">
            <a:avLst/>
          </a:prstGeom>
        </p:spPr>
      </p:pic>
      <p:sp>
        <p:nvSpPr>
          <p:cNvPr id="5" name="Rectangle 4"/>
          <p:cNvSpPr/>
          <p:nvPr/>
        </p:nvSpPr>
        <p:spPr>
          <a:xfrm>
            <a:off x="0" y="0"/>
            <a:ext cx="9143244" cy="1077218"/>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Many of Shakespear</a:t>
            </a: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e’s plays were performed at the Globe Theater in London </a:t>
            </a:r>
            <a:endPar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965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9146481" cy="6858001"/>
          </a:xfrm>
          <a:prstGeom prst="rect">
            <a:avLst/>
          </a:prstGeom>
        </p:spPr>
      </p:pic>
    </p:spTree>
    <p:extLst>
      <p:ext uri="{BB962C8B-B14F-4D97-AF65-F5344CB8AC3E}">
        <p14:creationId xmlns:p14="http://schemas.microsoft.com/office/powerpoint/2010/main" val="151165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8228"/>
          </a:xfrm>
        </p:spPr>
        <p:txBody>
          <a:bodyPr>
            <a:normAutofit fontScale="90000"/>
          </a:bodyPr>
          <a:lstStyle/>
          <a:p>
            <a:pPr algn="ctr"/>
            <a:r>
              <a:rPr lang="en-US" dirty="0" smtClean="0">
                <a:solidFill>
                  <a:srgbClr val="FF0000"/>
                </a:solidFill>
              </a:rPr>
              <a:t>The Protestant Reformation</a:t>
            </a:r>
            <a:endParaRPr lang="en-US" dirty="0">
              <a:solidFill>
                <a:srgbClr val="FF0000"/>
              </a:solidFill>
            </a:endParaRPr>
          </a:p>
        </p:txBody>
      </p:sp>
      <p:sp>
        <p:nvSpPr>
          <p:cNvPr id="3" name="Content Placeholder 2"/>
          <p:cNvSpPr>
            <a:spLocks noGrp="1"/>
          </p:cNvSpPr>
          <p:nvPr>
            <p:ph idx="1"/>
          </p:nvPr>
        </p:nvSpPr>
        <p:spPr>
          <a:xfrm>
            <a:off x="0" y="628228"/>
            <a:ext cx="9144000" cy="6229772"/>
          </a:xfrm>
        </p:spPr>
        <p:txBody>
          <a:bodyPr>
            <a:normAutofit/>
          </a:bodyPr>
          <a:lstStyle/>
          <a:p>
            <a:r>
              <a:rPr lang="en-US" dirty="0" smtClean="0"/>
              <a:t>Beginning in the late Middle Ages, the Church had become increasingly caught up in worldly affairs. Popes competed with Italian princes for political power. Like other Renaissance rulers, popes maintained a lavish lifestyle. Popes were also patrons of the arts. They hired </a:t>
            </a:r>
            <a:r>
              <a:rPr lang="en-US" b="1" u="sng" dirty="0" smtClean="0">
                <a:solidFill>
                  <a:srgbClr val="FF0000"/>
                </a:solidFill>
              </a:rPr>
              <a:t>painters and sculptors to beautify churches</a:t>
            </a:r>
            <a:r>
              <a:rPr lang="en-US" dirty="0" smtClean="0"/>
              <a:t>. </a:t>
            </a:r>
          </a:p>
          <a:p>
            <a:r>
              <a:rPr lang="en-US" dirty="0" smtClean="0"/>
              <a:t>To finance such projects, the Church increased fees for services such as marriages and baptisms. Some clergy also promoted the sale of indulgences. According to Church teaching, an </a:t>
            </a:r>
            <a:r>
              <a:rPr lang="en-US" b="1" u="sng" dirty="0" smtClean="0">
                <a:solidFill>
                  <a:srgbClr val="FF0000"/>
                </a:solidFill>
              </a:rPr>
              <a:t>indulgence was forgiveness of sins in exchange for money.</a:t>
            </a:r>
            <a:r>
              <a:rPr lang="en-US" dirty="0" smtClean="0"/>
              <a:t> This angered many people.</a:t>
            </a:r>
            <a:endParaRPr lang="en-US" dirty="0"/>
          </a:p>
        </p:txBody>
      </p:sp>
    </p:spTree>
    <p:extLst>
      <p:ext uri="{BB962C8B-B14F-4D97-AF65-F5344CB8AC3E}">
        <p14:creationId xmlns:p14="http://schemas.microsoft.com/office/powerpoint/2010/main" val="41855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200" dirty="0" smtClean="0"/>
              <a:t>In 1517, protests against Church abuses erupted into a full-scale revolt. The man who triggered the revolt was a German monk and professor of theology named </a:t>
            </a:r>
            <a:r>
              <a:rPr lang="en-US" sz="3200" b="1" u="sng" dirty="0" smtClean="0">
                <a:solidFill>
                  <a:srgbClr val="FF0000"/>
                </a:solidFill>
              </a:rPr>
              <a:t>Martin Luther. </a:t>
            </a:r>
          </a:p>
          <a:p>
            <a:r>
              <a:rPr lang="en-US" sz="3200" dirty="0" smtClean="0"/>
              <a:t>In 1517, a priest named </a:t>
            </a:r>
            <a:r>
              <a:rPr lang="en-US" sz="3200" b="1" u="sng" dirty="0" smtClean="0">
                <a:solidFill>
                  <a:srgbClr val="FF0000"/>
                </a:solidFill>
              </a:rPr>
              <a:t>Johann Tetzel</a:t>
            </a:r>
            <a:r>
              <a:rPr lang="en-US" sz="3200" dirty="0" smtClean="0">
                <a:solidFill>
                  <a:srgbClr val="FF0000"/>
                </a:solidFill>
              </a:rPr>
              <a:t> </a:t>
            </a:r>
            <a:r>
              <a:rPr lang="en-US" sz="3200" dirty="0" smtClean="0"/>
              <a:t>set up a pulpit on the outskirts of Wittenberg (present day Germany). He offered indulgences to any Christian who contributed money for the rebuilding of the Cathedral of St. Peter in Rome. Tetzel claimed that purchase of these indulgences would </a:t>
            </a:r>
            <a:r>
              <a:rPr lang="en-US" sz="3200" b="1" u="sng" dirty="0" smtClean="0">
                <a:solidFill>
                  <a:srgbClr val="FF0000"/>
                </a:solidFill>
              </a:rPr>
              <a:t>assure entry into heaven not only for the purchasers but for their dead relatives as well</a:t>
            </a:r>
            <a:r>
              <a:rPr lang="en-US" sz="3200" dirty="0" smtClean="0"/>
              <a:t>. </a:t>
            </a:r>
            <a:endParaRPr lang="en-US" sz="3200" dirty="0"/>
          </a:p>
        </p:txBody>
      </p:sp>
    </p:spTree>
    <p:extLst>
      <p:ext uri="{BB962C8B-B14F-4D97-AF65-F5344CB8AC3E}">
        <p14:creationId xmlns:p14="http://schemas.microsoft.com/office/powerpoint/2010/main" val="351739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To Luther, Tetzel’s actions were the final outrage. He drew up </a:t>
            </a:r>
            <a:r>
              <a:rPr lang="en-US" b="1" u="sng" dirty="0" smtClean="0">
                <a:solidFill>
                  <a:srgbClr val="FF0000"/>
                </a:solidFill>
              </a:rPr>
              <a:t>95 theses, or arguments, against indulgences</a:t>
            </a:r>
            <a:r>
              <a:rPr lang="en-US" dirty="0" smtClean="0"/>
              <a:t>. Among other things, he argued that indulgences had no basis in the Bible, that the pope had no authority to release souls from purgatory, and that Christians could be saved only through faith. Luther nailed his 95 theses to Wittenberg’s All Saints Church. </a:t>
            </a:r>
          </a:p>
          <a:p>
            <a:r>
              <a:rPr lang="en-US" dirty="0" smtClean="0"/>
              <a:t>Luther was excommunicated for his beliefs, but he gained many followers. Many followed his lead and left the Catholic church. Luther’s followers were called </a:t>
            </a:r>
            <a:r>
              <a:rPr lang="en-US" b="1" u="sng" dirty="0" smtClean="0">
                <a:solidFill>
                  <a:srgbClr val="FF0000"/>
                </a:solidFill>
              </a:rPr>
              <a:t>Lutherans, or Protestants, for those who “protested” church authority</a:t>
            </a:r>
            <a:r>
              <a:rPr lang="en-US" dirty="0" smtClean="0"/>
              <a:t>.  </a:t>
            </a:r>
            <a:endParaRPr lang="en-US" dirty="0"/>
          </a:p>
        </p:txBody>
      </p:sp>
    </p:spTree>
    <p:extLst>
      <p:ext uri="{BB962C8B-B14F-4D97-AF65-F5344CB8AC3E}">
        <p14:creationId xmlns:p14="http://schemas.microsoft.com/office/powerpoint/2010/main" val="39130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6692"/>
          </a:xfrm>
        </p:spPr>
        <p:txBody>
          <a:bodyPr>
            <a:normAutofit fontScale="90000"/>
          </a:bodyPr>
          <a:lstStyle/>
          <a:p>
            <a:pPr algn="ctr"/>
            <a:r>
              <a:rPr lang="en-US" dirty="0" smtClean="0">
                <a:solidFill>
                  <a:srgbClr val="FF0000"/>
                </a:solidFill>
              </a:rPr>
              <a:t>The English Reformation</a:t>
            </a:r>
            <a:endParaRPr lang="en-US" dirty="0">
              <a:solidFill>
                <a:srgbClr val="FF0000"/>
              </a:solidFill>
            </a:endParaRPr>
          </a:p>
        </p:txBody>
      </p:sp>
      <p:sp>
        <p:nvSpPr>
          <p:cNvPr id="3" name="Content Placeholder 2"/>
          <p:cNvSpPr>
            <a:spLocks noGrp="1"/>
          </p:cNvSpPr>
          <p:nvPr>
            <p:ph idx="1"/>
          </p:nvPr>
        </p:nvSpPr>
        <p:spPr>
          <a:xfrm>
            <a:off x="0" y="596692"/>
            <a:ext cx="9144000" cy="6261308"/>
          </a:xfrm>
        </p:spPr>
        <p:txBody>
          <a:bodyPr>
            <a:normAutofit/>
          </a:bodyPr>
          <a:lstStyle/>
          <a:p>
            <a:r>
              <a:rPr lang="en-US" sz="3300" dirty="0" smtClean="0"/>
              <a:t>At first, English </a:t>
            </a:r>
            <a:r>
              <a:rPr lang="en-US" sz="3300" b="1" u="sng" dirty="0" smtClean="0">
                <a:solidFill>
                  <a:srgbClr val="FF0000"/>
                </a:solidFill>
              </a:rPr>
              <a:t>King Henry VIII</a:t>
            </a:r>
            <a:r>
              <a:rPr lang="en-US" sz="3300" dirty="0" smtClean="0"/>
              <a:t> was against the Protestant </a:t>
            </a:r>
            <a:r>
              <a:rPr lang="en-US" sz="3300" dirty="0"/>
              <a:t>R</a:t>
            </a:r>
            <a:r>
              <a:rPr lang="en-US" sz="3300" dirty="0" smtClean="0"/>
              <a:t>eformation. He denounced Luther and awarded the Pope the title “Defender of the Faith.” However, in 1527, an issue arose that set Henry at odds with the Church. </a:t>
            </a:r>
          </a:p>
          <a:p>
            <a:r>
              <a:rPr lang="en-US" sz="3300" dirty="0" smtClean="0"/>
              <a:t>After 18 years of marriage, Henry and his Spanish wife, </a:t>
            </a:r>
            <a:r>
              <a:rPr lang="en-US" sz="3300" b="1" u="sng" dirty="0" smtClean="0">
                <a:solidFill>
                  <a:srgbClr val="FF0000"/>
                </a:solidFill>
              </a:rPr>
              <a:t>Catherine of Aragon</a:t>
            </a:r>
            <a:r>
              <a:rPr lang="en-US" sz="3300" dirty="0" smtClean="0"/>
              <a:t>, had one surviving child, </a:t>
            </a:r>
            <a:r>
              <a:rPr lang="en-US" sz="3300" b="1" u="sng" dirty="0" smtClean="0">
                <a:solidFill>
                  <a:srgbClr val="FF0000"/>
                </a:solidFill>
              </a:rPr>
              <a:t>Mary Tudor</a:t>
            </a:r>
            <a:r>
              <a:rPr lang="en-US" sz="3300" dirty="0" smtClean="0"/>
              <a:t>. Henry felt that England’s stability depended on him having a male heir. He wanted to marry </a:t>
            </a:r>
            <a:r>
              <a:rPr lang="en-US" sz="3300" b="1" u="sng" dirty="0" smtClean="0">
                <a:solidFill>
                  <a:srgbClr val="FF0000"/>
                </a:solidFill>
              </a:rPr>
              <a:t>Anne Boleyn</a:t>
            </a:r>
            <a:r>
              <a:rPr lang="en-US" sz="3300" dirty="0" smtClean="0"/>
              <a:t>, hoping that she would bear him a son. </a:t>
            </a:r>
            <a:endParaRPr lang="en-US" sz="3300" dirty="0"/>
          </a:p>
        </p:txBody>
      </p:sp>
    </p:spTree>
    <p:extLst>
      <p:ext uri="{BB962C8B-B14F-4D97-AF65-F5344CB8AC3E}">
        <p14:creationId xmlns:p14="http://schemas.microsoft.com/office/powerpoint/2010/main" val="15161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Because Catholic law does not permit divorce, he asked the pope to </a:t>
            </a:r>
            <a:r>
              <a:rPr lang="en-US" b="1" u="sng" dirty="0" smtClean="0">
                <a:solidFill>
                  <a:srgbClr val="FF0000"/>
                </a:solidFill>
              </a:rPr>
              <a:t>annul, or cancel, his marriage</a:t>
            </a:r>
            <a:r>
              <a:rPr lang="en-US" dirty="0" smtClean="0"/>
              <a:t>. Popes had annulled royal marriages before. But the current pope refused. He did not want to offend the Holy Roman Emperor Charles V, Catherine’s nephew. </a:t>
            </a:r>
          </a:p>
          <a:p>
            <a:r>
              <a:rPr lang="en-US" dirty="0" smtClean="0"/>
              <a:t>Henry was furious. Spurred on by his advisers, many of whom leaned toward Protestant teachings, he </a:t>
            </a:r>
            <a:r>
              <a:rPr lang="en-US" b="1" u="sng" dirty="0" smtClean="0">
                <a:solidFill>
                  <a:srgbClr val="FF0000"/>
                </a:solidFill>
              </a:rPr>
              <a:t>decided to take over the English church</a:t>
            </a:r>
            <a:r>
              <a:rPr lang="en-US" dirty="0" smtClean="0"/>
              <a:t>. Control of the English church was taken from the pope and placed it under Henry’s rule.</a:t>
            </a:r>
          </a:p>
          <a:p>
            <a:r>
              <a:rPr lang="en-US" dirty="0" smtClean="0"/>
              <a:t>Henry then wed Anne Boleyn, who bore him a second daughter, </a:t>
            </a:r>
            <a:r>
              <a:rPr lang="en-US" b="1" u="sng" dirty="0" smtClean="0">
                <a:solidFill>
                  <a:srgbClr val="FF0000"/>
                </a:solidFill>
              </a:rPr>
              <a:t>Elizabeth</a:t>
            </a:r>
            <a:r>
              <a:rPr lang="en-US" dirty="0" smtClean="0"/>
              <a:t>. Anne Boleyn was later executed for adultery and treason. In the years ahead, Henry </a:t>
            </a:r>
            <a:r>
              <a:rPr lang="en-US" b="1" u="sng" dirty="0" smtClean="0">
                <a:solidFill>
                  <a:srgbClr val="FF0000"/>
                </a:solidFill>
              </a:rPr>
              <a:t>married four more times</a:t>
            </a:r>
            <a:r>
              <a:rPr lang="en-US" dirty="0" smtClean="0"/>
              <a:t> but had only one son, Edward. </a:t>
            </a:r>
            <a:endParaRPr lang="en-US" dirty="0"/>
          </a:p>
        </p:txBody>
      </p:sp>
    </p:spTree>
    <p:extLst>
      <p:ext uri="{BB962C8B-B14F-4D97-AF65-F5344CB8AC3E}">
        <p14:creationId xmlns:p14="http://schemas.microsoft.com/office/powerpoint/2010/main" val="404325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atherineAragon"/>
          <p:cNvPicPr>
            <a:picLocks noChangeAspect="1" noChangeArrowheads="1"/>
          </p:cNvPicPr>
          <p:nvPr/>
        </p:nvPicPr>
        <p:blipFill>
          <a:blip r:embed="rId2" cstate="print"/>
          <a:srcRect/>
          <a:stretch>
            <a:fillRect/>
          </a:stretch>
        </p:blipFill>
        <p:spPr bwMode="auto">
          <a:xfrm>
            <a:off x="0" y="0"/>
            <a:ext cx="2667000" cy="3627438"/>
          </a:xfrm>
          <a:prstGeom prst="rect">
            <a:avLst/>
          </a:prstGeom>
          <a:noFill/>
          <a:ln w="9525">
            <a:noFill/>
            <a:miter lim="800000"/>
            <a:headEnd/>
            <a:tailEnd/>
          </a:ln>
        </p:spPr>
      </p:pic>
      <p:pic>
        <p:nvPicPr>
          <p:cNvPr id="24579" name="Picture 7" descr="Anne_boleyn"/>
          <p:cNvPicPr>
            <a:picLocks noChangeAspect="1" noChangeArrowheads="1"/>
          </p:cNvPicPr>
          <p:nvPr/>
        </p:nvPicPr>
        <p:blipFill>
          <a:blip r:embed="rId3" cstate="print"/>
          <a:srcRect/>
          <a:stretch>
            <a:fillRect/>
          </a:stretch>
        </p:blipFill>
        <p:spPr bwMode="auto">
          <a:xfrm>
            <a:off x="2971800" y="0"/>
            <a:ext cx="2773363" cy="3608388"/>
          </a:xfrm>
          <a:prstGeom prst="rect">
            <a:avLst/>
          </a:prstGeom>
          <a:noFill/>
          <a:ln w="9525">
            <a:noFill/>
            <a:miter lim="800000"/>
            <a:headEnd/>
            <a:tailEnd/>
          </a:ln>
        </p:spPr>
      </p:pic>
      <p:pic>
        <p:nvPicPr>
          <p:cNvPr id="24580" name="Picture 6" descr="JaneSeymour"/>
          <p:cNvPicPr>
            <a:picLocks noChangeAspect="1" noChangeArrowheads="1"/>
          </p:cNvPicPr>
          <p:nvPr/>
        </p:nvPicPr>
        <p:blipFill>
          <a:blip r:embed="rId4" cstate="print"/>
          <a:srcRect/>
          <a:stretch>
            <a:fillRect/>
          </a:stretch>
        </p:blipFill>
        <p:spPr bwMode="auto">
          <a:xfrm>
            <a:off x="6324600" y="0"/>
            <a:ext cx="2297113" cy="3733800"/>
          </a:xfrm>
          <a:prstGeom prst="rect">
            <a:avLst/>
          </a:prstGeom>
          <a:noFill/>
          <a:ln w="9525">
            <a:noFill/>
            <a:miter lim="800000"/>
            <a:headEnd/>
            <a:tailEnd/>
          </a:ln>
        </p:spPr>
      </p:pic>
      <p:pic>
        <p:nvPicPr>
          <p:cNvPr id="24581" name="Picture 7" descr="AnneCleves"/>
          <p:cNvPicPr>
            <a:picLocks noChangeAspect="1" noChangeArrowheads="1"/>
          </p:cNvPicPr>
          <p:nvPr/>
        </p:nvPicPr>
        <p:blipFill>
          <a:blip r:embed="rId5" cstate="print"/>
          <a:srcRect/>
          <a:stretch>
            <a:fillRect/>
          </a:stretch>
        </p:blipFill>
        <p:spPr bwMode="auto">
          <a:xfrm>
            <a:off x="152400" y="3429000"/>
            <a:ext cx="2717800" cy="3630613"/>
          </a:xfrm>
          <a:prstGeom prst="rect">
            <a:avLst/>
          </a:prstGeom>
          <a:noFill/>
          <a:ln w="9525">
            <a:noFill/>
            <a:miter lim="800000"/>
            <a:headEnd/>
            <a:tailEnd/>
          </a:ln>
        </p:spPr>
      </p:pic>
      <p:pic>
        <p:nvPicPr>
          <p:cNvPr id="24582" name="Picture 7" descr="CatherineHoward"/>
          <p:cNvPicPr>
            <a:picLocks noChangeAspect="1" noChangeArrowheads="1"/>
          </p:cNvPicPr>
          <p:nvPr/>
        </p:nvPicPr>
        <p:blipFill>
          <a:blip r:embed="rId6" cstate="print"/>
          <a:srcRect/>
          <a:stretch>
            <a:fillRect/>
          </a:stretch>
        </p:blipFill>
        <p:spPr bwMode="auto">
          <a:xfrm>
            <a:off x="2971800" y="3505200"/>
            <a:ext cx="3124200" cy="3108325"/>
          </a:xfrm>
          <a:prstGeom prst="rect">
            <a:avLst/>
          </a:prstGeom>
          <a:noFill/>
          <a:ln w="9525">
            <a:noFill/>
            <a:miter lim="800000"/>
            <a:headEnd/>
            <a:tailEnd/>
          </a:ln>
        </p:spPr>
      </p:pic>
      <p:pic>
        <p:nvPicPr>
          <p:cNvPr id="24583" name="Picture 7" descr="catherineparr"/>
          <p:cNvPicPr>
            <a:picLocks noChangeAspect="1" noChangeArrowheads="1"/>
          </p:cNvPicPr>
          <p:nvPr/>
        </p:nvPicPr>
        <p:blipFill>
          <a:blip r:embed="rId7" cstate="print"/>
          <a:srcRect/>
          <a:stretch>
            <a:fillRect/>
          </a:stretch>
        </p:blipFill>
        <p:spPr bwMode="auto">
          <a:xfrm>
            <a:off x="6400800" y="3200400"/>
            <a:ext cx="2743200" cy="3408363"/>
          </a:xfrm>
          <a:prstGeom prst="rect">
            <a:avLst/>
          </a:prstGeom>
          <a:noFill/>
          <a:ln w="9525">
            <a:noFill/>
            <a:miter lim="800000"/>
            <a:headEnd/>
            <a:tailEnd/>
          </a:ln>
        </p:spPr>
      </p:pic>
      <p:sp>
        <p:nvSpPr>
          <p:cNvPr id="2" name="Rectangle 1"/>
          <p:cNvSpPr/>
          <p:nvPr/>
        </p:nvSpPr>
        <p:spPr>
          <a:xfrm>
            <a:off x="2143695" y="1905000"/>
            <a:ext cx="488708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Henry’s Wives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275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down)">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down)">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wipe(down)">
                                      <p:cBhvr>
                                        <p:cTn id="22" dur="500"/>
                                        <p:tgtEl>
                                          <p:spTgt spid="245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animEffect transition="in" filter="wipe(down)">
                                      <p:cBhvr>
                                        <p:cTn id="27" dur="500"/>
                                        <p:tgtEl>
                                          <p:spTgt spid="2458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583"/>
                                        </p:tgtEl>
                                        <p:attrNameLst>
                                          <p:attrName>style.visibility</p:attrName>
                                        </p:attrNameLst>
                                      </p:cBhvr>
                                      <p:to>
                                        <p:strVal val="visible"/>
                                      </p:to>
                                    </p:set>
                                    <p:anim calcmode="lin" valueType="num">
                                      <p:cBhvr additive="base">
                                        <p:cTn id="32" dur="500" fill="hold"/>
                                        <p:tgtEl>
                                          <p:spTgt spid="24583"/>
                                        </p:tgtEl>
                                        <p:attrNameLst>
                                          <p:attrName>ppt_x</p:attrName>
                                        </p:attrNameLst>
                                      </p:cBhvr>
                                      <p:tavLst>
                                        <p:tav tm="0">
                                          <p:val>
                                            <p:strVal val="#ppt_x"/>
                                          </p:val>
                                        </p:tav>
                                        <p:tav tm="100000">
                                          <p:val>
                                            <p:strVal val="#ppt_x"/>
                                          </p:val>
                                        </p:tav>
                                      </p:tavLst>
                                    </p:anim>
                                    <p:anim calcmode="lin" valueType="num">
                                      <p:cBhvr additive="base">
                                        <p:cTn id="33"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rot="20994854">
            <a:off x="0" y="228600"/>
            <a:ext cx="2819400" cy="1180306"/>
          </a:xfrm>
        </p:spPr>
        <p:txBody>
          <a:bodyPr>
            <a:normAutofit/>
          </a:bodyPr>
          <a:lstStyle/>
          <a:p>
            <a:r>
              <a:rPr lang="en-US" dirty="0">
                <a:solidFill>
                  <a:srgbClr val="FF0000"/>
                </a:solidFill>
              </a:rPr>
              <a:t>Edward VI</a:t>
            </a:r>
          </a:p>
        </p:txBody>
      </p:sp>
      <p:pic>
        <p:nvPicPr>
          <p:cNvPr id="135174" name="Picture 6" descr="Edward_VI_of_England"/>
          <p:cNvPicPr>
            <a:picLocks noGrp="1" noChangeAspect="1" noChangeArrowheads="1"/>
          </p:cNvPicPr>
          <p:nvPr>
            <p:ph sz="half" idx="1"/>
          </p:nvPr>
        </p:nvPicPr>
        <p:blipFill>
          <a:blip r:embed="rId2" cstate="print"/>
          <a:stretch>
            <a:fillRect/>
          </a:stretch>
        </p:blipFill>
        <p:spPr>
          <a:xfrm rot="238051">
            <a:off x="0" y="1371600"/>
            <a:ext cx="2548669" cy="3733800"/>
          </a:xfrm>
          <a:noFill/>
          <a:ln/>
        </p:spPr>
      </p:pic>
      <p:sp>
        <p:nvSpPr>
          <p:cNvPr id="6" name="Content Placeholder 5"/>
          <p:cNvSpPr>
            <a:spLocks noGrp="1"/>
          </p:cNvSpPr>
          <p:nvPr>
            <p:ph sz="half" idx="2"/>
          </p:nvPr>
        </p:nvSpPr>
        <p:spPr>
          <a:xfrm>
            <a:off x="3200400" y="990600"/>
            <a:ext cx="2209800" cy="838200"/>
          </a:xfrm>
        </p:spPr>
        <p:txBody>
          <a:bodyPr>
            <a:normAutofit/>
          </a:bodyPr>
          <a:lstStyle/>
          <a:p>
            <a:pPr>
              <a:buNone/>
            </a:pPr>
            <a:r>
              <a:rPr lang="en-US" sz="4400" dirty="0" smtClean="0">
                <a:solidFill>
                  <a:schemeClr val="accent1">
                    <a:lumMod val="60000"/>
                    <a:lumOff val="40000"/>
                  </a:schemeClr>
                </a:solidFill>
                <a:effectLst>
                  <a:outerShdw blurRad="38100" dist="38100" dir="2700000" algn="tl">
                    <a:srgbClr val="000000">
                      <a:alpha val="43137"/>
                    </a:srgbClr>
                  </a:outerShdw>
                </a:effectLst>
              </a:rPr>
              <a:t>Mary I</a:t>
            </a:r>
            <a:endParaRPr lang="en-US" sz="4400" dirty="0">
              <a:solidFill>
                <a:schemeClr val="accent1">
                  <a:lumMod val="60000"/>
                  <a:lumOff val="40000"/>
                </a:schemeClr>
              </a:solidFill>
              <a:effectLst>
                <a:outerShdw blurRad="38100" dist="38100" dir="2700000" algn="tl">
                  <a:srgbClr val="000000">
                    <a:alpha val="43137"/>
                  </a:srgbClr>
                </a:outerShdw>
              </a:effectLst>
            </a:endParaRPr>
          </a:p>
        </p:txBody>
      </p:sp>
      <p:pic>
        <p:nvPicPr>
          <p:cNvPr id="5" name="Picture 7" descr="Mary1England"/>
          <p:cNvPicPr>
            <a:picLocks noChangeAspect="1" noChangeArrowheads="1"/>
          </p:cNvPicPr>
          <p:nvPr/>
        </p:nvPicPr>
        <p:blipFill>
          <a:blip r:embed="rId3" cstate="print"/>
          <a:srcRect/>
          <a:stretch>
            <a:fillRect/>
          </a:stretch>
        </p:blipFill>
        <p:spPr>
          <a:xfrm rot="21390252">
            <a:off x="2514600" y="1981200"/>
            <a:ext cx="3235325" cy="4317260"/>
          </a:xfrm>
          <a:prstGeom prst="rect">
            <a:avLst/>
          </a:prstGeom>
          <a:noFill/>
          <a:ln/>
        </p:spPr>
      </p:pic>
      <p:pic>
        <p:nvPicPr>
          <p:cNvPr id="1027" name="Picture 3"/>
          <p:cNvPicPr>
            <a:picLocks noChangeAspect="1" noChangeArrowheads="1"/>
          </p:cNvPicPr>
          <p:nvPr/>
        </p:nvPicPr>
        <p:blipFill>
          <a:blip r:embed="rId4" cstate="print"/>
          <a:srcRect/>
          <a:stretch>
            <a:fillRect/>
          </a:stretch>
        </p:blipFill>
        <p:spPr bwMode="auto">
          <a:xfrm rot="261886">
            <a:off x="5568874" y="1654038"/>
            <a:ext cx="3581400" cy="4306293"/>
          </a:xfrm>
          <a:prstGeom prst="rect">
            <a:avLst/>
          </a:prstGeom>
          <a:noFill/>
          <a:ln w="9525">
            <a:noFill/>
            <a:miter lim="800000"/>
            <a:headEnd/>
            <a:tailEnd/>
          </a:ln>
        </p:spPr>
      </p:pic>
      <p:sp>
        <p:nvSpPr>
          <p:cNvPr id="10" name="Content Placeholder 5"/>
          <p:cNvSpPr txBox="1">
            <a:spLocks/>
          </p:cNvSpPr>
          <p:nvPr/>
        </p:nvSpPr>
        <p:spPr>
          <a:xfrm>
            <a:off x="5867400" y="625159"/>
            <a:ext cx="2969931" cy="8382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4400" b="0" i="0" u="none" strike="noStrike" kern="120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rPr>
              <a:t>Elizabeth I</a:t>
            </a:r>
            <a:endParaRPr kumimoji="0" lang="en-US" sz="4400" b="0" i="0" u="none" strike="noStrike" kern="1200" cap="none" spc="0" normalizeH="0" baseline="0" noProof="0" dirty="0">
              <a:ln>
                <a:noFill/>
              </a:ln>
              <a:solidFill>
                <a:schemeClr val="accent1">
                  <a:lumMod val="60000"/>
                  <a:lumOff val="40000"/>
                </a:schemeClr>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6872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4"/>
                                        </p:tgtEl>
                                        <p:attrNameLst>
                                          <p:attrName>style.visibility</p:attrName>
                                        </p:attrNameLst>
                                      </p:cBhvr>
                                      <p:to>
                                        <p:strVal val="visible"/>
                                      </p:to>
                                    </p:set>
                                    <p:anim calcmode="lin" valueType="num">
                                      <p:cBhvr additive="base">
                                        <p:cTn id="7" dur="500" fill="hold"/>
                                        <p:tgtEl>
                                          <p:spTgt spid="135174"/>
                                        </p:tgtEl>
                                        <p:attrNameLst>
                                          <p:attrName>ppt_x</p:attrName>
                                        </p:attrNameLst>
                                      </p:cBhvr>
                                      <p:tavLst>
                                        <p:tav tm="0">
                                          <p:val>
                                            <p:strVal val="#ppt_x"/>
                                          </p:val>
                                        </p:tav>
                                        <p:tav tm="100000">
                                          <p:val>
                                            <p:strVal val="#ppt_x"/>
                                          </p:val>
                                        </p:tav>
                                      </p:tavLst>
                                    </p:anim>
                                    <p:anim calcmode="lin" valueType="num">
                                      <p:cBhvr additive="base">
                                        <p:cTn id="8"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smtClean="0"/>
              <a:t>A </a:t>
            </a:r>
            <a:r>
              <a:rPr lang="en-US" b="1" u="sng" dirty="0" smtClean="0">
                <a:solidFill>
                  <a:srgbClr val="FF0000"/>
                </a:solidFill>
              </a:rPr>
              <a:t>wealthy and powerful merchant class</a:t>
            </a:r>
            <a:r>
              <a:rPr lang="en-US" dirty="0" smtClean="0"/>
              <a:t> in these city-states further promoted the cultural rebirth. These merchants exerted both political and economic leadership, and their attitudes and interests helped to shape the Italian Renaissance. </a:t>
            </a:r>
          </a:p>
          <a:p>
            <a:r>
              <a:rPr lang="en-US" dirty="0" smtClean="0"/>
              <a:t>They stressed education and individual achievement. They also spent huge sums of money to support the arts and </a:t>
            </a:r>
            <a:r>
              <a:rPr lang="en-US" b="1" u="sng" dirty="0" smtClean="0">
                <a:solidFill>
                  <a:srgbClr val="FF0000"/>
                </a:solidFill>
              </a:rPr>
              <a:t>make their cities more beautiful. </a:t>
            </a:r>
          </a:p>
          <a:p>
            <a:r>
              <a:rPr lang="en-US" b="1" u="sng" dirty="0" smtClean="0">
                <a:solidFill>
                  <a:srgbClr val="FF0000"/>
                </a:solidFill>
              </a:rPr>
              <a:t>Florence</a:t>
            </a:r>
            <a:r>
              <a:rPr lang="en-US" dirty="0" smtClean="0"/>
              <a:t>, perhaps more than any other city, came to symbolize the energy and brilliance of the Italian Renaissance. Like the ancient city of Athens, it produced a dazzling number of gifted poets, artists, architects, scholars, and scientists in a short span of time. </a:t>
            </a:r>
            <a:endParaRPr lang="en-US" dirty="0"/>
          </a:p>
        </p:txBody>
      </p:sp>
    </p:spTree>
    <p:extLst>
      <p:ext uri="{BB962C8B-B14F-4D97-AF65-F5344CB8AC3E}">
        <p14:creationId xmlns:p14="http://schemas.microsoft.com/office/powerpoint/2010/main" val="197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4733"/>
          </a:xfrm>
        </p:spPr>
        <p:txBody>
          <a:bodyPr>
            <a:normAutofit fontScale="90000"/>
          </a:bodyPr>
          <a:lstStyle/>
          <a:p>
            <a:pPr algn="ctr"/>
            <a:r>
              <a:rPr lang="en-US" dirty="0" smtClean="0">
                <a:solidFill>
                  <a:srgbClr val="FF0000"/>
                </a:solidFill>
              </a:rPr>
              <a:t>Widespread Persecution</a:t>
            </a:r>
            <a:endParaRPr lang="en-US" dirty="0">
              <a:solidFill>
                <a:srgbClr val="FF0000"/>
              </a:solidFill>
            </a:endParaRPr>
          </a:p>
        </p:txBody>
      </p:sp>
      <p:sp>
        <p:nvSpPr>
          <p:cNvPr id="3" name="Content Placeholder 2"/>
          <p:cNvSpPr>
            <a:spLocks noGrp="1"/>
          </p:cNvSpPr>
          <p:nvPr>
            <p:ph idx="1"/>
          </p:nvPr>
        </p:nvSpPr>
        <p:spPr>
          <a:xfrm>
            <a:off x="0" y="534734"/>
            <a:ext cx="9144000" cy="6323266"/>
          </a:xfrm>
        </p:spPr>
        <p:txBody>
          <a:bodyPr>
            <a:noAutofit/>
          </a:bodyPr>
          <a:lstStyle/>
          <a:p>
            <a:r>
              <a:rPr lang="en-US" sz="3100" dirty="0" smtClean="0"/>
              <a:t>During this period of heightened religious passion, </a:t>
            </a:r>
            <a:r>
              <a:rPr lang="en-US" sz="3100" b="1" u="sng" dirty="0" smtClean="0">
                <a:solidFill>
                  <a:srgbClr val="FF0000"/>
                </a:solidFill>
              </a:rPr>
              <a:t>persecution was widespread</a:t>
            </a:r>
            <a:r>
              <a:rPr lang="en-US" sz="3100" dirty="0" smtClean="0"/>
              <a:t>. Both Catholics and Protestants fostered intolerance. Catholic mobs attacked and killed Protestants. Protestants killed Catholic priests and wrecked Catholic churches. </a:t>
            </a:r>
          </a:p>
          <a:p>
            <a:r>
              <a:rPr lang="en-US" sz="3100" dirty="0" smtClean="0"/>
              <a:t>Almost certainly, the religious fervor of the times contributed to a wave of </a:t>
            </a:r>
            <a:r>
              <a:rPr lang="en-US" sz="3100" b="1" u="sng" dirty="0" smtClean="0">
                <a:solidFill>
                  <a:srgbClr val="FF0000"/>
                </a:solidFill>
              </a:rPr>
              <a:t>witch hunting</a:t>
            </a:r>
            <a:r>
              <a:rPr lang="en-US" sz="3100" dirty="0" smtClean="0"/>
              <a:t>. Those accused of being witches, or agents of the devil, </a:t>
            </a:r>
            <a:r>
              <a:rPr lang="en-US" sz="3100" b="1" u="sng" dirty="0" smtClean="0">
                <a:solidFill>
                  <a:srgbClr val="FF0000"/>
                </a:solidFill>
              </a:rPr>
              <a:t>usually were women</a:t>
            </a:r>
            <a:r>
              <a:rPr lang="en-US" sz="3100" dirty="0" smtClean="0"/>
              <a:t>, although some men faced similar attacks. Between 1450 and 1750, tens of thousands of women and men died as victims of witch hunts. </a:t>
            </a:r>
            <a:endParaRPr lang="en-US" sz="3100" dirty="0"/>
          </a:p>
        </p:txBody>
      </p:sp>
    </p:spTree>
    <p:extLst>
      <p:ext uri="{BB962C8B-B14F-4D97-AF65-F5344CB8AC3E}">
        <p14:creationId xmlns:p14="http://schemas.microsoft.com/office/powerpoint/2010/main" val="33922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lnSpcReduction="10000"/>
          </a:bodyPr>
          <a:lstStyle/>
          <a:p>
            <a:r>
              <a:rPr lang="en-US" dirty="0" smtClean="0"/>
              <a:t>Scholars have offered various reasons for this persecution. At the time, </a:t>
            </a:r>
            <a:r>
              <a:rPr lang="en-US" b="1" u="sng" dirty="0" smtClean="0">
                <a:solidFill>
                  <a:srgbClr val="FF0000"/>
                </a:solidFill>
              </a:rPr>
              <a:t>most people believed in magic and spirits</a:t>
            </a:r>
            <a:r>
              <a:rPr lang="en-US" dirty="0" smtClean="0"/>
              <a:t>. They saw a close link between magic and heresy. In addition, during times of trouble, people often look for </a:t>
            </a:r>
            <a:r>
              <a:rPr lang="en-US" b="1" u="sng" dirty="0" smtClean="0">
                <a:solidFill>
                  <a:srgbClr val="FF0000"/>
                </a:solidFill>
              </a:rPr>
              <a:t>scapegoats on whom they can blame all their problems</a:t>
            </a:r>
            <a:r>
              <a:rPr lang="en-US" dirty="0" smtClean="0"/>
              <a:t>. People accused of witchcraft were often social outcasts—beggars, poor widows, midwives blamed for infant deaths, or herbalists whose positions were seen as gifts from the devil. </a:t>
            </a:r>
          </a:p>
          <a:p>
            <a:r>
              <a:rPr lang="en-US" dirty="0" smtClean="0"/>
              <a:t>Most victims of the witch hunts died in the </a:t>
            </a:r>
            <a:r>
              <a:rPr lang="en-US" b="1" u="sng" dirty="0" smtClean="0">
                <a:solidFill>
                  <a:srgbClr val="FF0000"/>
                </a:solidFill>
              </a:rPr>
              <a:t>German states, Switzerland, and France</a:t>
            </a:r>
            <a:r>
              <a:rPr lang="en-US" dirty="0" smtClean="0"/>
              <a:t>, all centers of religious conflict. When the wars of religion came to an end the persecution of witches also declined. </a:t>
            </a:r>
            <a:endParaRPr lang="en-US" dirty="0"/>
          </a:p>
        </p:txBody>
      </p:sp>
    </p:spTree>
    <p:extLst>
      <p:ext uri="{BB962C8B-B14F-4D97-AF65-F5344CB8AC3E}">
        <p14:creationId xmlns:p14="http://schemas.microsoft.com/office/powerpoint/2010/main" val="10660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1750"/>
            <a:ext cx="7467600" cy="492125"/>
          </a:xfrm>
        </p:spPr>
        <p:txBody>
          <a:bodyPr>
            <a:normAutofit fontScale="90000"/>
          </a:bodyPr>
          <a:lstStyle/>
          <a:p>
            <a:pPr algn="ctr"/>
            <a:r>
              <a:rPr lang="en-US" dirty="0" smtClean="0">
                <a:solidFill>
                  <a:srgbClr val="FF0000"/>
                </a:solidFill>
              </a:rPr>
              <a:t>Changing Views of the Universe</a:t>
            </a:r>
            <a:endParaRPr lang="en-US" dirty="0">
              <a:solidFill>
                <a:srgbClr val="FF0000"/>
              </a:solidFill>
            </a:endParaRPr>
          </a:p>
        </p:txBody>
      </p:sp>
      <p:sp>
        <p:nvSpPr>
          <p:cNvPr id="3" name="Content Placeholder 2"/>
          <p:cNvSpPr>
            <a:spLocks noGrp="1"/>
          </p:cNvSpPr>
          <p:nvPr>
            <p:ph idx="1"/>
          </p:nvPr>
        </p:nvSpPr>
        <p:spPr>
          <a:xfrm>
            <a:off x="0" y="523876"/>
            <a:ext cx="9144000" cy="6334124"/>
          </a:xfrm>
        </p:spPr>
        <p:txBody>
          <a:bodyPr>
            <a:normAutofit fontScale="92500"/>
          </a:bodyPr>
          <a:lstStyle/>
          <a:p>
            <a:r>
              <a:rPr lang="en-US" dirty="0"/>
              <a:t>Until the mid-1500s, European scholars accepted the theory of the ancient Greek astronomer Ptolemy. </a:t>
            </a:r>
            <a:r>
              <a:rPr lang="en-US" b="1" u="sng" dirty="0">
                <a:solidFill>
                  <a:srgbClr val="FF0000"/>
                </a:solidFill>
              </a:rPr>
              <a:t>Ptolemy taught that the Earth was the center of the universe</a:t>
            </a:r>
            <a:r>
              <a:rPr lang="en-US" dirty="0"/>
              <a:t>. Not only did this view seem to agree with common sense, it also matched the teachings of the Church. In the 1500s and 1600s, some startling discoveries radically changed the way Europeans viewed the physical world. </a:t>
            </a:r>
          </a:p>
          <a:p>
            <a:r>
              <a:rPr lang="en-US" dirty="0"/>
              <a:t>In 1543, Polish scholar </a:t>
            </a:r>
            <a:r>
              <a:rPr lang="en-US" b="1" u="sng" dirty="0" err="1">
                <a:solidFill>
                  <a:srgbClr val="FF0000"/>
                </a:solidFill>
              </a:rPr>
              <a:t>Nicolaus</a:t>
            </a:r>
            <a:r>
              <a:rPr lang="en-US" b="1" u="sng" dirty="0">
                <a:solidFill>
                  <a:srgbClr val="FF0000"/>
                </a:solidFill>
              </a:rPr>
              <a:t> Copernicus</a:t>
            </a:r>
            <a:r>
              <a:rPr lang="en-US" dirty="0">
                <a:solidFill>
                  <a:srgbClr val="FF0000"/>
                </a:solidFill>
              </a:rPr>
              <a:t> </a:t>
            </a:r>
            <a:r>
              <a:rPr lang="en-US" dirty="0"/>
              <a:t>published </a:t>
            </a:r>
            <a:r>
              <a:rPr lang="en-US" i="1" dirty="0"/>
              <a:t>On the Revolutions of the Heavenly Spheres</a:t>
            </a:r>
            <a:r>
              <a:rPr lang="en-US" dirty="0"/>
              <a:t>. In it, he proposed a </a:t>
            </a:r>
            <a:r>
              <a:rPr lang="en-US" b="1" u="sng" dirty="0">
                <a:solidFill>
                  <a:srgbClr val="FF0000"/>
                </a:solidFill>
              </a:rPr>
              <a:t>heliocentric, or sun-centered, model of the universe</a:t>
            </a:r>
            <a:r>
              <a:rPr lang="en-US" dirty="0"/>
              <a:t>. The sun, he said stood at the center of the universe and the Earth was just one of several planets that revolved around it. </a:t>
            </a:r>
          </a:p>
          <a:p>
            <a:endParaRPr lang="en-US" dirty="0"/>
          </a:p>
        </p:txBody>
      </p:sp>
    </p:spTree>
    <p:extLst>
      <p:ext uri="{BB962C8B-B14F-4D97-AF65-F5344CB8AC3E}">
        <p14:creationId xmlns:p14="http://schemas.microsoft.com/office/powerpoint/2010/main" val="27791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3811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err="1"/>
              <a:t>Tycho</a:t>
            </a:r>
            <a:r>
              <a:rPr lang="en-US" sz="3600" dirty="0"/>
              <a:t> Brahe and his assistant Johannes </a:t>
            </a:r>
            <a:r>
              <a:rPr lang="en-US" sz="3600" dirty="0" err="1"/>
              <a:t>Kepler</a:t>
            </a:r>
            <a:r>
              <a:rPr lang="en-US" sz="3600" dirty="0"/>
              <a:t> supported Copernicus’ findings. They used data to calculate the orbits of the planets revolving around the sun. In Italy, </a:t>
            </a:r>
            <a:r>
              <a:rPr lang="en-US" sz="3600" b="1" u="sng" dirty="0">
                <a:solidFill>
                  <a:srgbClr val="FF0000"/>
                </a:solidFill>
              </a:rPr>
              <a:t>Galileo </a:t>
            </a:r>
            <a:r>
              <a:rPr lang="en-US" sz="3600" b="1" u="sng" dirty="0" err="1">
                <a:solidFill>
                  <a:srgbClr val="FF0000"/>
                </a:solidFill>
              </a:rPr>
              <a:t>Galilei</a:t>
            </a:r>
            <a:r>
              <a:rPr lang="en-US" sz="3600" dirty="0">
                <a:solidFill>
                  <a:srgbClr val="FF0000"/>
                </a:solidFill>
              </a:rPr>
              <a:t> </a:t>
            </a:r>
            <a:r>
              <a:rPr lang="en-US" sz="3600" dirty="0"/>
              <a:t>assembled an astronomical telescope. He observed the four moons of Jupiter moving slowly around that planet—exactly, he realized, the way Copernicus said that the Earth moved around the sun. </a:t>
            </a:r>
          </a:p>
          <a:p>
            <a:endParaRPr lang="en-US" sz="3600" dirty="0"/>
          </a:p>
        </p:txBody>
      </p:sp>
    </p:spTree>
    <p:extLst>
      <p:ext uri="{BB962C8B-B14F-4D97-AF65-F5344CB8AC3E}">
        <p14:creationId xmlns:p14="http://schemas.microsoft.com/office/powerpoint/2010/main" val="7150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1" cy="6858000"/>
          </a:xfrm>
        </p:spPr>
        <p:txBody>
          <a:bodyPr>
            <a:normAutofit/>
          </a:bodyPr>
          <a:lstStyle/>
          <a:p>
            <a:r>
              <a:rPr lang="en-US" sz="3400" dirty="0"/>
              <a:t>Galileo’s discoveries caused an uproar. Other scholars attacked him because his observations contradicted ancient views about the world. The Church condemned him because </a:t>
            </a:r>
            <a:r>
              <a:rPr lang="en-US" sz="3400" b="1" u="sng" dirty="0">
                <a:solidFill>
                  <a:srgbClr val="FF0000"/>
                </a:solidFill>
              </a:rPr>
              <a:t>his ideas challenged the Christian teaching</a:t>
            </a:r>
            <a:r>
              <a:rPr lang="en-US" sz="3400" dirty="0">
                <a:solidFill>
                  <a:srgbClr val="FF0000"/>
                </a:solidFill>
              </a:rPr>
              <a:t> </a:t>
            </a:r>
            <a:r>
              <a:rPr lang="en-US" sz="3400" dirty="0"/>
              <a:t>that the heavens were fixed, unmoving, and perfect. </a:t>
            </a:r>
          </a:p>
          <a:p>
            <a:r>
              <a:rPr lang="en-US" sz="3400" dirty="0"/>
              <a:t>In 1633, Galileo was tried and threatened with death unless he withdrew his “heresies,” Galileo agreed to state publicly that the Earth stood motionless at the center of the universe </a:t>
            </a:r>
            <a:r>
              <a:rPr lang="en-US" sz="3400" b="1" u="sng" dirty="0">
                <a:solidFill>
                  <a:srgbClr val="FF0000"/>
                </a:solidFill>
              </a:rPr>
              <a:t>to avoid execution</a:t>
            </a:r>
            <a:r>
              <a:rPr lang="en-US" sz="3400" dirty="0">
                <a:solidFill>
                  <a:srgbClr val="FF0000"/>
                </a:solidFill>
              </a:rPr>
              <a:t>.  </a:t>
            </a:r>
          </a:p>
          <a:p>
            <a:endParaRPr lang="en-US" sz="3400" dirty="0"/>
          </a:p>
        </p:txBody>
      </p:sp>
    </p:spTree>
    <p:extLst>
      <p:ext uri="{BB962C8B-B14F-4D97-AF65-F5344CB8AC3E}">
        <p14:creationId xmlns:p14="http://schemas.microsoft.com/office/powerpoint/2010/main" val="39402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0"/>
            <a:ext cx="7467600" cy="608013"/>
          </a:xfrm>
        </p:spPr>
        <p:txBody>
          <a:bodyPr>
            <a:normAutofit fontScale="90000"/>
          </a:bodyPr>
          <a:lstStyle/>
          <a:p>
            <a:pPr algn="ctr"/>
            <a:r>
              <a:rPr lang="en-US" dirty="0" smtClean="0">
                <a:solidFill>
                  <a:srgbClr val="FF0000"/>
                </a:solidFill>
              </a:rPr>
              <a:t>A New Scientific Method</a:t>
            </a:r>
            <a:endParaRPr lang="en-US" dirty="0">
              <a:solidFill>
                <a:srgbClr val="FF0000"/>
              </a:solidFill>
            </a:endParaRPr>
          </a:p>
        </p:txBody>
      </p:sp>
      <p:sp>
        <p:nvSpPr>
          <p:cNvPr id="3" name="Content Placeholder 2"/>
          <p:cNvSpPr>
            <a:spLocks noGrp="1"/>
          </p:cNvSpPr>
          <p:nvPr>
            <p:ph idx="1"/>
          </p:nvPr>
        </p:nvSpPr>
        <p:spPr>
          <a:xfrm>
            <a:off x="1" y="608014"/>
            <a:ext cx="9144000" cy="6249986"/>
          </a:xfrm>
        </p:spPr>
        <p:txBody>
          <a:bodyPr>
            <a:normAutofit/>
          </a:bodyPr>
          <a:lstStyle/>
          <a:p>
            <a:r>
              <a:rPr lang="en-US" dirty="0"/>
              <a:t>Despite the opposition of religious authorities, by the early 1600s a new approach to science had emerged. Unlike most earlier approaches, it did not rely on authorities like Aristotle or Ptolemy or even the Bible. It depended instead upon </a:t>
            </a:r>
            <a:r>
              <a:rPr lang="en-US" b="1" u="sng" dirty="0">
                <a:solidFill>
                  <a:srgbClr val="FF0000"/>
                </a:solidFill>
              </a:rPr>
              <a:t>observation and </a:t>
            </a:r>
            <a:r>
              <a:rPr lang="en-US" b="1" u="sng" dirty="0" smtClean="0">
                <a:solidFill>
                  <a:srgbClr val="FF0000"/>
                </a:solidFill>
              </a:rPr>
              <a:t>experimentation.</a:t>
            </a:r>
          </a:p>
          <a:p>
            <a:r>
              <a:rPr lang="en-US" dirty="0" smtClean="0"/>
              <a:t>The </a:t>
            </a:r>
            <a:r>
              <a:rPr lang="en-US" dirty="0"/>
              <a:t>new approach to science required scientists to collect and accurately measure data. To explain the data, scientists used reasoning to propose a logical </a:t>
            </a:r>
            <a:r>
              <a:rPr lang="en-US" b="1" u="sng" dirty="0">
                <a:solidFill>
                  <a:srgbClr val="FF0000"/>
                </a:solidFill>
              </a:rPr>
              <a:t>hypothesis, or possible explanation</a:t>
            </a:r>
            <a:r>
              <a:rPr lang="en-US" dirty="0"/>
              <a:t>. They tested the hypothesis with further observation or experimentation.</a:t>
            </a:r>
          </a:p>
          <a:p>
            <a:endParaRPr lang="en-US" dirty="0"/>
          </a:p>
        </p:txBody>
      </p:sp>
    </p:spTree>
    <p:extLst>
      <p:ext uri="{BB962C8B-B14F-4D97-AF65-F5344CB8AC3E}">
        <p14:creationId xmlns:p14="http://schemas.microsoft.com/office/powerpoint/2010/main" val="74418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499" y="-1"/>
            <a:ext cx="7191375" cy="6898393"/>
          </a:xfrm>
          <a:prstGeom prst="rect">
            <a:avLst/>
          </a:prstGeom>
        </p:spPr>
      </p:pic>
    </p:spTree>
    <p:extLst>
      <p:ext uri="{BB962C8B-B14F-4D97-AF65-F5344CB8AC3E}">
        <p14:creationId xmlns:p14="http://schemas.microsoft.com/office/powerpoint/2010/main" val="27241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4000" dirty="0"/>
              <a:t>Complex mathematical calculations were used to convert the observations and experiments into scientific laws. After reaching a conclusion, scientists repeated their work at least once—and usually many times—to confirm their findings. This </a:t>
            </a:r>
            <a:r>
              <a:rPr lang="en-US" sz="4000" b="1" u="sng" dirty="0">
                <a:solidFill>
                  <a:srgbClr val="FF0000"/>
                </a:solidFill>
              </a:rPr>
              <a:t>step-by-step process of discovery became known as the scientific method</a:t>
            </a:r>
            <a:r>
              <a:rPr lang="en-US" sz="4000" b="1" u="sng" dirty="0" smtClean="0">
                <a:solidFill>
                  <a:srgbClr val="FF0000"/>
                </a:solidFill>
              </a:rPr>
              <a:t>.</a:t>
            </a:r>
            <a:endParaRPr lang="en-US" sz="4000" dirty="0"/>
          </a:p>
        </p:txBody>
      </p:sp>
    </p:spTree>
    <p:extLst>
      <p:ext uri="{BB962C8B-B14F-4D97-AF65-F5344CB8AC3E}">
        <p14:creationId xmlns:p14="http://schemas.microsoft.com/office/powerpoint/2010/main" val="319703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47624"/>
            <a:ext cx="7467600" cy="354013"/>
          </a:xfrm>
        </p:spPr>
        <p:txBody>
          <a:bodyPr>
            <a:normAutofit fontScale="90000"/>
          </a:bodyPr>
          <a:lstStyle/>
          <a:p>
            <a:pPr algn="ctr"/>
            <a:r>
              <a:rPr lang="en-US" dirty="0" smtClean="0">
                <a:solidFill>
                  <a:srgbClr val="FF0000"/>
                </a:solidFill>
              </a:rPr>
              <a:t>Newton</a:t>
            </a:r>
            <a:endParaRPr lang="en-US" dirty="0">
              <a:solidFill>
                <a:srgbClr val="FF0000"/>
              </a:solidFill>
            </a:endParaRPr>
          </a:p>
        </p:txBody>
      </p:sp>
      <p:sp>
        <p:nvSpPr>
          <p:cNvPr id="3" name="Content Placeholder 2"/>
          <p:cNvSpPr>
            <a:spLocks noGrp="1"/>
          </p:cNvSpPr>
          <p:nvPr>
            <p:ph idx="1"/>
          </p:nvPr>
        </p:nvSpPr>
        <p:spPr>
          <a:xfrm>
            <a:off x="0" y="603250"/>
            <a:ext cx="9144000" cy="6254750"/>
          </a:xfrm>
        </p:spPr>
        <p:txBody>
          <a:bodyPr>
            <a:noAutofit/>
          </a:bodyPr>
          <a:lstStyle/>
          <a:p>
            <a:r>
              <a:rPr lang="en-US" sz="3600" dirty="0"/>
              <a:t>As a student in England, </a:t>
            </a:r>
            <a:r>
              <a:rPr lang="en-US" sz="3600" b="1" u="sng" dirty="0">
                <a:solidFill>
                  <a:srgbClr val="FF0000"/>
                </a:solidFill>
              </a:rPr>
              <a:t>Isaac Newton</a:t>
            </a:r>
            <a:r>
              <a:rPr lang="en-US" sz="3600" dirty="0">
                <a:solidFill>
                  <a:srgbClr val="FF0000"/>
                </a:solidFill>
              </a:rPr>
              <a:t> </a:t>
            </a:r>
            <a:r>
              <a:rPr lang="en-US" sz="3600" dirty="0"/>
              <a:t>devoured the works of the leading scientists of his day. By age 24, he </a:t>
            </a:r>
            <a:r>
              <a:rPr lang="en-US" sz="3600" dirty="0" smtClean="0"/>
              <a:t>had </a:t>
            </a:r>
            <a:r>
              <a:rPr lang="en-US" sz="3600" dirty="0"/>
              <a:t>formed a brilliant theory to explain why the planets moved as they did. According to one story, </a:t>
            </a:r>
            <a:r>
              <a:rPr lang="en-US" sz="3600" b="1" u="sng" dirty="0">
                <a:solidFill>
                  <a:srgbClr val="FF0000"/>
                </a:solidFill>
              </a:rPr>
              <a:t>Newton saw an apple fall from a tree</a:t>
            </a:r>
            <a:r>
              <a:rPr lang="en-US" sz="3600" dirty="0"/>
              <a:t>. He wondered whether the force that pulled that apple to the Earth might not also control the movements of the planets. </a:t>
            </a:r>
          </a:p>
          <a:p>
            <a:endParaRPr lang="en-US" sz="3600" dirty="0"/>
          </a:p>
        </p:txBody>
      </p:sp>
    </p:spTree>
    <p:extLst>
      <p:ext uri="{BB962C8B-B14F-4D97-AF65-F5344CB8AC3E}">
        <p14:creationId xmlns:p14="http://schemas.microsoft.com/office/powerpoint/2010/main" val="17850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In the 1400s, </a:t>
            </a:r>
            <a:r>
              <a:rPr lang="en-US" b="1" u="sng" dirty="0" smtClean="0">
                <a:solidFill>
                  <a:srgbClr val="FF0000"/>
                </a:solidFill>
              </a:rPr>
              <a:t>the Medici family of Florence </a:t>
            </a:r>
            <a:r>
              <a:rPr lang="en-US" dirty="0" smtClean="0"/>
              <a:t>organized a successful banking business. Before long, the family expanded into other industries ranking among the richest merchants in all of Europe. This money translated into cultural and political power. The Medici family became generous </a:t>
            </a:r>
            <a:r>
              <a:rPr lang="en-US" b="1" u="sng" dirty="0" smtClean="0">
                <a:solidFill>
                  <a:srgbClr val="FF0000"/>
                </a:solidFill>
              </a:rPr>
              <a:t>patrons, or financial supporters of the arts. </a:t>
            </a:r>
          </a:p>
          <a:p>
            <a:r>
              <a:rPr lang="en-US" dirty="0" smtClean="0"/>
              <a:t>The Renaissance became a time of creativity and change in many areas—</a:t>
            </a:r>
            <a:r>
              <a:rPr lang="en-US" b="1" u="sng" dirty="0" smtClean="0">
                <a:solidFill>
                  <a:srgbClr val="FF0000"/>
                </a:solidFill>
              </a:rPr>
              <a:t>political, social, economic, and cultural</a:t>
            </a:r>
            <a:r>
              <a:rPr lang="en-US" dirty="0" smtClean="0"/>
              <a:t>. Perhaps most important, however were the changes that took place in the way people viewed themselves and their world.  </a:t>
            </a:r>
            <a:endParaRPr lang="en-US" dirty="0"/>
          </a:p>
        </p:txBody>
      </p:sp>
    </p:spTree>
    <p:extLst>
      <p:ext uri="{BB962C8B-B14F-4D97-AF65-F5344CB8AC3E}">
        <p14:creationId xmlns:p14="http://schemas.microsoft.com/office/powerpoint/2010/main" val="404856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304800"/>
            <a:ext cx="3657600" cy="2677656"/>
          </a:xfrm>
          <a:prstGeom prst="rect">
            <a:avLst/>
          </a:prstGeom>
          <a:noFill/>
          <a:ln>
            <a:noFill/>
          </a:ln>
        </p:spPr>
        <p:txBody>
          <a:bodyPr>
            <a:spAutoFit/>
          </a:bodyPr>
          <a:lstStyle>
            <a:lvl1pPr eaLnBrk="0" hangingPunct="0">
              <a:defRPr sz="2000" b="1">
                <a:solidFill>
                  <a:schemeClr val="tx1"/>
                </a:solidFill>
                <a:latin typeface="Verdana" charset="0"/>
                <a:ea typeface="ＭＳ Ｐゴシック" charset="0"/>
                <a:cs typeface="Angsana New" charset="0"/>
              </a:defRPr>
            </a:lvl1pPr>
            <a:lvl2pPr marL="742950" indent="-285750" eaLnBrk="0" hangingPunct="0">
              <a:defRPr sz="2000" b="1">
                <a:solidFill>
                  <a:schemeClr val="tx1"/>
                </a:solidFill>
                <a:latin typeface="Verdana" charset="0"/>
                <a:ea typeface="Angsana New" charset="0"/>
                <a:cs typeface="Angsana New" charset="0"/>
              </a:defRPr>
            </a:lvl2pPr>
            <a:lvl3pPr marL="1143000" indent="-228600" eaLnBrk="0" hangingPunct="0">
              <a:defRPr sz="2000" b="1">
                <a:solidFill>
                  <a:schemeClr val="tx1"/>
                </a:solidFill>
                <a:latin typeface="Verdana" charset="0"/>
                <a:ea typeface="Angsana New" charset="0"/>
                <a:cs typeface="Angsana New" charset="0"/>
              </a:defRPr>
            </a:lvl3pPr>
            <a:lvl4pPr marL="1600200" indent="-228600" eaLnBrk="0" hangingPunct="0">
              <a:defRPr sz="2000" b="1">
                <a:solidFill>
                  <a:schemeClr val="tx1"/>
                </a:solidFill>
                <a:latin typeface="Verdana" charset="0"/>
                <a:ea typeface="Angsana New" charset="0"/>
                <a:cs typeface="Angsana New" charset="0"/>
              </a:defRPr>
            </a:lvl4pPr>
            <a:lvl5pPr marL="2057400" indent="-228600" eaLnBrk="0" hangingPunct="0">
              <a:defRPr sz="2000" b="1">
                <a:solidFill>
                  <a:schemeClr val="tx1"/>
                </a:solidFill>
                <a:latin typeface="Verdana" charset="0"/>
                <a:ea typeface="Angsana New" charset="0"/>
                <a:cs typeface="Angsana New" charset="0"/>
              </a:defRPr>
            </a:lvl5pPr>
            <a:lvl6pPr marL="2514600" indent="-228600" eaLnBrk="0" fontAlgn="base" hangingPunct="0">
              <a:spcBef>
                <a:spcPct val="0"/>
              </a:spcBef>
              <a:spcAft>
                <a:spcPct val="0"/>
              </a:spcAft>
              <a:defRPr sz="2000" b="1">
                <a:solidFill>
                  <a:schemeClr val="tx1"/>
                </a:solidFill>
                <a:latin typeface="Verdana" charset="0"/>
                <a:ea typeface="Angsana New" charset="0"/>
                <a:cs typeface="Angsana New" charset="0"/>
              </a:defRPr>
            </a:lvl6pPr>
            <a:lvl7pPr marL="2971800" indent="-228600" eaLnBrk="0" fontAlgn="base" hangingPunct="0">
              <a:spcBef>
                <a:spcPct val="0"/>
              </a:spcBef>
              <a:spcAft>
                <a:spcPct val="0"/>
              </a:spcAft>
              <a:defRPr sz="2000" b="1">
                <a:solidFill>
                  <a:schemeClr val="tx1"/>
                </a:solidFill>
                <a:latin typeface="Verdana" charset="0"/>
                <a:ea typeface="Angsana New" charset="0"/>
                <a:cs typeface="Angsana New" charset="0"/>
              </a:defRPr>
            </a:lvl7pPr>
            <a:lvl8pPr marL="3429000" indent="-228600" eaLnBrk="0" fontAlgn="base" hangingPunct="0">
              <a:spcBef>
                <a:spcPct val="0"/>
              </a:spcBef>
              <a:spcAft>
                <a:spcPct val="0"/>
              </a:spcAft>
              <a:defRPr sz="2000" b="1">
                <a:solidFill>
                  <a:schemeClr val="tx1"/>
                </a:solidFill>
                <a:latin typeface="Verdana" charset="0"/>
                <a:ea typeface="Angsana New" charset="0"/>
                <a:cs typeface="Angsana New" charset="0"/>
              </a:defRPr>
            </a:lvl8pPr>
            <a:lvl9pPr marL="3886200" indent="-228600" eaLnBrk="0" fontAlgn="base" hangingPunct="0">
              <a:spcBef>
                <a:spcPct val="0"/>
              </a:spcBef>
              <a:spcAft>
                <a:spcPct val="0"/>
              </a:spcAft>
              <a:defRPr sz="2000" b="1">
                <a:solidFill>
                  <a:schemeClr val="tx1"/>
                </a:solidFill>
                <a:latin typeface="Verdana" charset="0"/>
                <a:ea typeface="Angsana New" charset="0"/>
                <a:cs typeface="Angsana New" charset="0"/>
              </a:defRPr>
            </a:lvl9pPr>
          </a:lstStyle>
          <a:p>
            <a:pPr algn="ctr" eaLnBrk="1" hangingPunct="1"/>
            <a:r>
              <a:rPr lang="en-US" sz="2400" dirty="0"/>
              <a:t>Newton’s discovery of the universal law of gravitation was said to have been inspired by an apple falling from an apple tree.</a:t>
            </a:r>
            <a:r>
              <a:rPr lang="en-US" sz="2400" b="0" dirty="0"/>
              <a:t> </a:t>
            </a:r>
            <a:endParaRPr lang="en-US" sz="2400" dirty="0"/>
          </a:p>
        </p:txBody>
      </p:sp>
      <p:pic>
        <p:nvPicPr>
          <p:cNvPr id="38915" name="Picture 3" descr="newt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0"/>
            <a:ext cx="5135562" cy="6858000"/>
          </a:xfrm>
          <a:prstGeom prst="rect">
            <a:avLst/>
          </a:prstGeom>
          <a:noFill/>
          <a:ln>
            <a:noFill/>
          </a:ln>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3406775"/>
            <a:ext cx="2994025" cy="2994025"/>
          </a:xfrm>
          <a:prstGeom prst="rect">
            <a:avLst/>
          </a:prstGeom>
          <a:noFill/>
          <a:ln>
            <a:noFill/>
          </a:ln>
        </p:spPr>
      </p:pic>
      <p:sp>
        <p:nvSpPr>
          <p:cNvPr id="38917" name="Text Box 5"/>
          <p:cNvSpPr txBox="1">
            <a:spLocks noChangeArrowheads="1"/>
          </p:cNvSpPr>
          <p:nvPr/>
        </p:nvSpPr>
        <p:spPr bwMode="auto">
          <a:xfrm>
            <a:off x="4610100" y="4760913"/>
            <a:ext cx="184150" cy="304800"/>
          </a:xfrm>
          <a:prstGeom prst="rect">
            <a:avLst/>
          </a:prstGeom>
          <a:noFill/>
          <a:ln>
            <a:noFill/>
          </a:ln>
        </p:spPr>
        <p:txBody>
          <a:bodyPr wrap="none">
            <a:spAutoFit/>
          </a:bodyPr>
          <a:lstStyle>
            <a:lvl1pPr eaLnBrk="0" hangingPunct="0">
              <a:defRPr sz="2000" b="1">
                <a:solidFill>
                  <a:schemeClr val="tx1"/>
                </a:solidFill>
                <a:latin typeface="Verdana" charset="0"/>
                <a:ea typeface="ＭＳ Ｐゴシック" charset="0"/>
                <a:cs typeface="Angsana New" charset="0"/>
              </a:defRPr>
            </a:lvl1pPr>
            <a:lvl2pPr marL="742950" indent="-285750" eaLnBrk="0" hangingPunct="0">
              <a:defRPr sz="2000" b="1">
                <a:solidFill>
                  <a:schemeClr val="tx1"/>
                </a:solidFill>
                <a:latin typeface="Verdana" charset="0"/>
                <a:ea typeface="Angsana New" charset="0"/>
                <a:cs typeface="Angsana New" charset="0"/>
              </a:defRPr>
            </a:lvl2pPr>
            <a:lvl3pPr marL="1143000" indent="-228600" eaLnBrk="0" hangingPunct="0">
              <a:defRPr sz="2000" b="1">
                <a:solidFill>
                  <a:schemeClr val="tx1"/>
                </a:solidFill>
                <a:latin typeface="Verdana" charset="0"/>
                <a:ea typeface="Angsana New" charset="0"/>
                <a:cs typeface="Angsana New" charset="0"/>
              </a:defRPr>
            </a:lvl3pPr>
            <a:lvl4pPr marL="1600200" indent="-228600" eaLnBrk="0" hangingPunct="0">
              <a:defRPr sz="2000" b="1">
                <a:solidFill>
                  <a:schemeClr val="tx1"/>
                </a:solidFill>
                <a:latin typeface="Verdana" charset="0"/>
                <a:ea typeface="Angsana New" charset="0"/>
                <a:cs typeface="Angsana New" charset="0"/>
              </a:defRPr>
            </a:lvl4pPr>
            <a:lvl5pPr marL="2057400" indent="-228600" eaLnBrk="0" hangingPunct="0">
              <a:defRPr sz="2000" b="1">
                <a:solidFill>
                  <a:schemeClr val="tx1"/>
                </a:solidFill>
                <a:latin typeface="Verdana" charset="0"/>
                <a:ea typeface="Angsana New" charset="0"/>
                <a:cs typeface="Angsana New" charset="0"/>
              </a:defRPr>
            </a:lvl5pPr>
            <a:lvl6pPr marL="2514600" indent="-228600" eaLnBrk="0" fontAlgn="base" hangingPunct="0">
              <a:spcBef>
                <a:spcPct val="0"/>
              </a:spcBef>
              <a:spcAft>
                <a:spcPct val="0"/>
              </a:spcAft>
              <a:defRPr sz="2000" b="1">
                <a:solidFill>
                  <a:schemeClr val="tx1"/>
                </a:solidFill>
                <a:latin typeface="Verdana" charset="0"/>
                <a:ea typeface="Angsana New" charset="0"/>
                <a:cs typeface="Angsana New" charset="0"/>
              </a:defRPr>
            </a:lvl6pPr>
            <a:lvl7pPr marL="2971800" indent="-228600" eaLnBrk="0" fontAlgn="base" hangingPunct="0">
              <a:spcBef>
                <a:spcPct val="0"/>
              </a:spcBef>
              <a:spcAft>
                <a:spcPct val="0"/>
              </a:spcAft>
              <a:defRPr sz="2000" b="1">
                <a:solidFill>
                  <a:schemeClr val="tx1"/>
                </a:solidFill>
                <a:latin typeface="Verdana" charset="0"/>
                <a:ea typeface="Angsana New" charset="0"/>
                <a:cs typeface="Angsana New" charset="0"/>
              </a:defRPr>
            </a:lvl7pPr>
            <a:lvl8pPr marL="3429000" indent="-228600" eaLnBrk="0" fontAlgn="base" hangingPunct="0">
              <a:spcBef>
                <a:spcPct val="0"/>
              </a:spcBef>
              <a:spcAft>
                <a:spcPct val="0"/>
              </a:spcAft>
              <a:defRPr sz="2000" b="1">
                <a:solidFill>
                  <a:schemeClr val="tx1"/>
                </a:solidFill>
                <a:latin typeface="Verdana" charset="0"/>
                <a:ea typeface="Angsana New" charset="0"/>
                <a:cs typeface="Angsana New" charset="0"/>
              </a:defRPr>
            </a:lvl8pPr>
            <a:lvl9pPr marL="3886200" indent="-228600" eaLnBrk="0" fontAlgn="base" hangingPunct="0">
              <a:spcBef>
                <a:spcPct val="0"/>
              </a:spcBef>
              <a:spcAft>
                <a:spcPct val="0"/>
              </a:spcAft>
              <a:defRPr sz="2000" b="1">
                <a:solidFill>
                  <a:schemeClr val="tx1"/>
                </a:solidFill>
                <a:latin typeface="Verdana" charset="0"/>
                <a:ea typeface="Angsana New" charset="0"/>
                <a:cs typeface="Angsana New" charset="0"/>
              </a:defRPr>
            </a:lvl9pPr>
          </a:lstStyle>
          <a:p>
            <a:pPr algn="ctr" eaLnBrk="1" hangingPunct="1"/>
            <a:endParaRPr lang="en-US" sz="1400" b="0">
              <a:latin typeface="Arial" charset="0"/>
            </a:endParaRPr>
          </a:p>
        </p:txBody>
      </p:sp>
    </p:spTree>
    <p:extLst>
      <p:ext uri="{BB962C8B-B14F-4D97-AF65-F5344CB8AC3E}">
        <p14:creationId xmlns:p14="http://schemas.microsoft.com/office/powerpoint/2010/main" val="40784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dissolve">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4626"/>
            <a:ext cx="9144000" cy="6683374"/>
          </a:xfrm>
        </p:spPr>
        <p:txBody>
          <a:bodyPr>
            <a:normAutofit/>
          </a:bodyPr>
          <a:lstStyle/>
          <a:p>
            <a:r>
              <a:rPr lang="en-US" sz="3600" dirty="0"/>
              <a:t>In the next 20 years, Newton perfected his theory. Using mathematics, he showed that a single force keeps the planets in their orbits around the sun. </a:t>
            </a:r>
            <a:r>
              <a:rPr lang="en-US" sz="3600" b="1" u="sng" dirty="0">
                <a:solidFill>
                  <a:srgbClr val="FF0000"/>
                </a:solidFill>
              </a:rPr>
              <a:t>He called this force gravity</a:t>
            </a:r>
            <a:r>
              <a:rPr lang="en-US" sz="3600" dirty="0"/>
              <a:t>. In 1687, Newton published </a:t>
            </a:r>
            <a:r>
              <a:rPr lang="en-US" sz="3600" i="1" dirty="0"/>
              <a:t>Mathematical Principles of Natural Philosophy</a:t>
            </a:r>
            <a:r>
              <a:rPr lang="en-US" sz="3600" dirty="0"/>
              <a:t>, explaining the law of gravity and other workings of the universe. Newton argued that all motion in the universe can be measured and described </a:t>
            </a:r>
            <a:r>
              <a:rPr lang="en-US" sz="3600" b="1" u="sng" dirty="0">
                <a:solidFill>
                  <a:srgbClr val="FF0000"/>
                </a:solidFill>
              </a:rPr>
              <a:t>mathematically</a:t>
            </a:r>
            <a:r>
              <a:rPr lang="en-US" sz="3600" dirty="0"/>
              <a:t>. </a:t>
            </a:r>
          </a:p>
          <a:p>
            <a:endParaRPr lang="en-US" dirty="0"/>
          </a:p>
        </p:txBody>
      </p:sp>
    </p:spTree>
    <p:extLst>
      <p:ext uri="{BB962C8B-B14F-4D97-AF65-F5344CB8AC3E}">
        <p14:creationId xmlns:p14="http://schemas.microsoft.com/office/powerpoint/2010/main" val="57912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0" y="457200"/>
            <a:ext cx="9144000" cy="6400800"/>
          </a:xfrm>
        </p:spPr>
        <p:txBody>
          <a:bodyPr/>
          <a:lstStyle/>
          <a:p>
            <a:pPr eaLnBrk="1" hangingPunct="1"/>
            <a:r>
              <a:rPr lang="en-US" sz="3400" dirty="0">
                <a:latin typeface="Arial" charset="0"/>
              </a:rPr>
              <a:t>There were only a few large cities in Western Europe before A.D. 1450—only Paris, London, and Naples had 100,000 </a:t>
            </a:r>
            <a:r>
              <a:rPr lang="en-US" sz="3400" dirty="0" smtClean="0">
                <a:latin typeface="Arial" charset="0"/>
              </a:rPr>
              <a:t>residents. </a:t>
            </a:r>
            <a:r>
              <a:rPr lang="en-US" sz="3400" b="1" u="sng" dirty="0">
                <a:solidFill>
                  <a:srgbClr val="FF0000"/>
                </a:solidFill>
                <a:latin typeface="Arial" charset="0"/>
              </a:rPr>
              <a:t>More than 90 percent of the European population consisted of </a:t>
            </a:r>
            <a:r>
              <a:rPr lang="en-US" sz="3400" b="1" u="sng" dirty="0">
                <a:solidFill>
                  <a:srgbClr val="FF0000"/>
                </a:solidFill>
                <a:effectLst/>
                <a:latin typeface="Arial" charset="0"/>
              </a:rPr>
              <a:t>peasants</a:t>
            </a:r>
            <a:r>
              <a:rPr lang="en-US" sz="3400" dirty="0">
                <a:solidFill>
                  <a:srgbClr val="FF0000"/>
                </a:solidFill>
                <a:latin typeface="Arial" charset="0"/>
              </a:rPr>
              <a:t> </a:t>
            </a:r>
            <a:r>
              <a:rPr lang="en-US" sz="3400" dirty="0">
                <a:latin typeface="Arial" charset="0"/>
              </a:rPr>
              <a:t>living in small rural communities. Peasant families usually owned or leased a small dwelling in the village center and had the right to farm strips of land in the surrounding fields. </a:t>
            </a:r>
          </a:p>
          <a:p>
            <a:pPr eaLnBrk="1" hangingPunct="1"/>
            <a:endParaRPr lang="en-US" sz="3400" dirty="0">
              <a:latin typeface="Arial" charset="0"/>
            </a:endParaRPr>
          </a:p>
        </p:txBody>
      </p:sp>
      <p:sp>
        <p:nvSpPr>
          <p:cNvPr id="105476" name="Rectangle 4"/>
          <p:cNvSpPr>
            <a:spLocks noGrp="1" noChangeArrowheads="1"/>
          </p:cNvSpPr>
          <p:nvPr>
            <p:ph type="title"/>
          </p:nvPr>
        </p:nvSpPr>
        <p:spPr>
          <a:xfrm>
            <a:off x="457200" y="-284015"/>
            <a:ext cx="8229600" cy="1143000"/>
          </a:xfrm>
        </p:spPr>
        <p:txBody>
          <a:bodyPr/>
          <a:lstStyle/>
          <a:p>
            <a:pPr algn="ctr" eaLnBrk="1" hangingPunct="1"/>
            <a:r>
              <a:rPr lang="en-US" sz="3200" b="1" dirty="0" smtClean="0">
                <a:solidFill>
                  <a:srgbClr val="FF0000"/>
                </a:solidFill>
                <a:latin typeface="Arial" charset="0"/>
              </a:rPr>
              <a:t>Exploration</a:t>
            </a:r>
            <a:endParaRPr lang="en-US" sz="3200" b="1" dirty="0">
              <a:solidFill>
                <a:srgbClr val="FF0000"/>
              </a:solidFill>
              <a:latin typeface="Arial" charset="0"/>
            </a:endParaRPr>
          </a:p>
        </p:txBody>
      </p:sp>
    </p:spTree>
    <p:extLst>
      <p:ext uri="{BB962C8B-B14F-4D97-AF65-F5344CB8AC3E}">
        <p14:creationId xmlns:p14="http://schemas.microsoft.com/office/powerpoint/2010/main" val="9830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500"/>
                                        <p:tgtEl>
                                          <p:spTgt spid="105476"/>
                                        </p:tgtEl>
                                        <p:attrNameLst>
                                          <p:attrName>ppt_y</p:attrName>
                                        </p:attrNameLst>
                                      </p:cBhvr>
                                      <p:tavLst>
                                        <p:tav tm="0">
                                          <p:val>
                                            <p:strVal val="#ppt_y+#ppt_h*1.125000"/>
                                          </p:val>
                                        </p:tav>
                                        <p:tav tm="100000">
                                          <p:val>
                                            <p:strVal val="#ppt_y"/>
                                          </p:val>
                                        </p:tav>
                                      </p:tavLst>
                                    </p:anim>
                                    <p:animEffect transition="in" filter="wipe(up)">
                                      <p:cBhvr>
                                        <p:cTn id="8" dur="500"/>
                                        <p:tgtEl>
                                          <p:spTgt spid="10547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additive="base">
                                        <p:cTn id="13" dur="500" fill="hold"/>
                                        <p:tgtEl>
                                          <p:spTgt spid="1054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P spid="10547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European Knowledge of the Wo"/>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0" y="0"/>
            <a:ext cx="9144000" cy="6858000"/>
          </a:xfrm>
        </p:spPr>
        <p:txBody>
          <a:bodyPr>
            <a:noAutofit/>
          </a:bodyPr>
          <a:lstStyle/>
          <a:p>
            <a:pPr>
              <a:defRPr/>
            </a:pPr>
            <a:r>
              <a:rPr lang="en-US" sz="3000" dirty="0" smtClean="0"/>
              <a:t>By the 1400s Europeans desired a cheaper, faster trade route to the East that did not involve traveling through the Mediterranean Sea. They were looking for the </a:t>
            </a:r>
            <a:r>
              <a:rPr lang="en-US" sz="3000" b="1" u="sng" dirty="0" smtClean="0">
                <a:solidFill>
                  <a:srgbClr val="FF0000"/>
                </a:solidFill>
              </a:rPr>
              <a:t>Northwest Passage</a:t>
            </a:r>
            <a:r>
              <a:rPr lang="en-US" sz="3000" dirty="0" smtClean="0"/>
              <a:t>, a way to get to Asia faster. </a:t>
            </a:r>
          </a:p>
          <a:p>
            <a:pPr>
              <a:defRPr/>
            </a:pPr>
            <a:r>
              <a:rPr lang="en-US" sz="3000" dirty="0" smtClean="0">
                <a:effectLst/>
              </a:rPr>
              <a:t>The Northwest Passage was the name of a sea route across or around North America from the</a:t>
            </a:r>
            <a:r>
              <a:rPr lang="en-US" sz="3000" dirty="0" smtClean="0">
                <a:solidFill>
                  <a:schemeClr val="tx1"/>
                </a:solidFill>
                <a:effectLst/>
              </a:rPr>
              <a:t> </a:t>
            </a:r>
            <a:r>
              <a:rPr lang="en-US" sz="3000" b="1" u="sng" dirty="0" smtClean="0">
                <a:solidFill>
                  <a:srgbClr val="FF0000"/>
                </a:solidFill>
                <a:effectLst/>
              </a:rPr>
              <a:t>Atlantic Ocean to the Pacific Ocean</a:t>
            </a:r>
            <a:r>
              <a:rPr lang="en-US" sz="3000" dirty="0" smtClean="0"/>
              <a:t>. From the moment  that  the existence of a New World was confirmed, European explorers hoped to discover such a route, seeking a short passage to the East Indies and the Orient. </a:t>
            </a:r>
          </a:p>
          <a:p>
            <a:pPr>
              <a:defRPr/>
            </a:pPr>
            <a:endParaRPr lang="en-US" sz="3000" dirty="0" smtClean="0"/>
          </a:p>
        </p:txBody>
      </p:sp>
    </p:spTree>
    <p:extLst>
      <p:ext uri="{BB962C8B-B14F-4D97-AF65-F5344CB8AC3E}">
        <p14:creationId xmlns:p14="http://schemas.microsoft.com/office/powerpoint/2010/main" val="40461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p:tgtEl>
                                          <p:spTgt spid="10854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854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p:tgtEl>
                                          <p:spTgt spid="10854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325580"/>
            <a:ext cx="8229600" cy="1143000"/>
          </a:xfrm>
        </p:spPr>
        <p:txBody>
          <a:bodyPr/>
          <a:lstStyle/>
          <a:p>
            <a:pPr algn="ctr" eaLnBrk="1" hangingPunct="1"/>
            <a:r>
              <a:rPr lang="en-US" sz="3200" b="1" dirty="0">
                <a:solidFill>
                  <a:srgbClr val="FF0000"/>
                </a:solidFill>
                <a:latin typeface="Arial" charset="0"/>
              </a:rPr>
              <a:t>Christopher Columbus</a:t>
            </a:r>
          </a:p>
        </p:txBody>
      </p:sp>
      <p:sp>
        <p:nvSpPr>
          <p:cNvPr id="112643" name="Rectangle 3"/>
          <p:cNvSpPr>
            <a:spLocks noGrp="1" noChangeArrowheads="1"/>
          </p:cNvSpPr>
          <p:nvPr>
            <p:ph type="body" idx="1"/>
          </p:nvPr>
        </p:nvSpPr>
        <p:spPr>
          <a:xfrm>
            <a:off x="0" y="457200"/>
            <a:ext cx="9144000" cy="6400800"/>
          </a:xfrm>
        </p:spPr>
        <p:txBody>
          <a:bodyPr>
            <a:normAutofit/>
          </a:bodyPr>
          <a:lstStyle/>
          <a:p>
            <a:pPr eaLnBrk="1" hangingPunct="1">
              <a:lnSpc>
                <a:spcPct val="90000"/>
              </a:lnSpc>
            </a:pPr>
            <a:r>
              <a:rPr lang="en-US" sz="3100" dirty="0">
                <a:latin typeface="Arial" charset="0"/>
              </a:rPr>
              <a:t>Navigator of the first recorded European expedition to cross the Atlantic </a:t>
            </a:r>
            <a:r>
              <a:rPr lang="en-US" sz="3100" b="1" u="sng" dirty="0">
                <a:solidFill>
                  <a:srgbClr val="FF0000"/>
                </a:solidFill>
                <a:latin typeface="Arial" charset="0"/>
              </a:rPr>
              <a:t>in search of the elusive route to Asia, Christopher Columbus landed instead on islands in the Caribbean Sea</a:t>
            </a:r>
            <a:r>
              <a:rPr lang="en-US" sz="3100" dirty="0">
                <a:latin typeface="Arial" charset="0"/>
              </a:rPr>
              <a:t>. His voyage, which was well publicized in Europe, stimulated exploration of what was for 15th-century Europeans an undiscovered world, the Americas. </a:t>
            </a:r>
            <a:endParaRPr lang="en-US" sz="3100" dirty="0" smtClean="0">
              <a:latin typeface="Arial" charset="0"/>
            </a:endParaRPr>
          </a:p>
          <a:p>
            <a:pPr eaLnBrk="1" hangingPunct="1">
              <a:lnSpc>
                <a:spcPct val="90000"/>
              </a:lnSpc>
            </a:pPr>
            <a:r>
              <a:rPr lang="en-US" sz="3100" dirty="0" smtClean="0">
                <a:latin typeface="Arial" charset="0"/>
              </a:rPr>
              <a:t>Although </a:t>
            </a:r>
            <a:r>
              <a:rPr lang="en-US" sz="3100" dirty="0">
                <a:latin typeface="Arial" charset="0"/>
              </a:rPr>
              <a:t>Columbus' </a:t>
            </a:r>
            <a:r>
              <a:rPr lang="en-US" sz="3100" b="1" u="sng" dirty="0">
                <a:solidFill>
                  <a:srgbClr val="FF0000"/>
                </a:solidFill>
                <a:latin typeface="Arial" charset="0"/>
              </a:rPr>
              <a:t>discovery of the Americas </a:t>
            </a:r>
            <a:r>
              <a:rPr lang="en-US" sz="3100" dirty="0">
                <a:latin typeface="Arial" charset="0"/>
              </a:rPr>
              <a:t>presented undreamed of opportunities for Europeans, it also marked the beginning of several centuries of famine, disease, dislocation, and violence for the Native American peoples already living in the western hemisphere.</a:t>
            </a:r>
          </a:p>
          <a:p>
            <a:pPr eaLnBrk="1" hangingPunct="1">
              <a:lnSpc>
                <a:spcPct val="90000"/>
              </a:lnSpc>
            </a:pPr>
            <a:endParaRPr lang="en-US" sz="3100" dirty="0">
              <a:latin typeface="Arial" charset="0"/>
            </a:endParaRPr>
          </a:p>
        </p:txBody>
      </p:sp>
    </p:spTree>
    <p:extLst>
      <p:ext uri="{BB962C8B-B14F-4D97-AF65-F5344CB8AC3E}">
        <p14:creationId xmlns:p14="http://schemas.microsoft.com/office/powerpoint/2010/main" val="8183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p:tgtEl>
                                          <p:spTgt spid="112642"/>
                                        </p:tgtEl>
                                        <p:attrNameLst>
                                          <p:attrName>ppt_y</p:attrName>
                                        </p:attrNameLst>
                                      </p:cBhvr>
                                      <p:tavLst>
                                        <p:tav tm="0">
                                          <p:val>
                                            <p:strVal val="#ppt_y+#ppt_h*1.125000"/>
                                          </p:val>
                                        </p:tav>
                                        <p:tav tm="100000">
                                          <p:val>
                                            <p:strVal val="#ppt_y"/>
                                          </p:val>
                                        </p:tav>
                                      </p:tavLst>
                                    </p:anim>
                                    <p:animEffect transition="in" filter="wipe(up)">
                                      <p:cBhvr>
                                        <p:cTn id="8" dur="500"/>
                                        <p:tgtEl>
                                          <p:spTgt spid="11264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Effect transition="in" filter="circle(in)">
                                      <p:cBhvr>
                                        <p:cTn id="13" dur="2000"/>
                                        <p:tgtEl>
                                          <p:spTgt spid="11264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2643">
                                            <p:txEl>
                                              <p:pRg st="1" end="1"/>
                                            </p:txEl>
                                          </p:spTgt>
                                        </p:tgtEl>
                                        <p:attrNameLst>
                                          <p:attrName>style.visibility</p:attrName>
                                        </p:attrNameLst>
                                      </p:cBhvr>
                                      <p:to>
                                        <p:strVal val="visible"/>
                                      </p:to>
                                    </p:set>
                                    <p:animEffect transition="in" filter="circle(in)">
                                      <p:cBhvr>
                                        <p:cTn id="18" dur="2000"/>
                                        <p:tgtEl>
                                          <p:spTgt spid="112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exposition2"/>
          <p:cNvPicPr>
            <a:picLocks noGrp="1" noChangeAspect="1" noChangeArrowheads="1"/>
          </p:cNvPicPr>
          <p:nvPr>
            <p:ph/>
          </p:nvPr>
        </p:nvPicPr>
        <p:blipFill>
          <a:blip r:embed="rId2" cstate="email">
            <a:extLst>
              <a:ext uri="{28A0092B-C50C-407E-A947-70E740481C1C}">
                <a14:useLocalDpi xmlns:a14="http://schemas.microsoft.com/office/drawing/2010/main" val="0"/>
              </a:ext>
            </a:extLst>
          </a:blip>
          <a:srcRect/>
          <a:stretch>
            <a:fillRect/>
          </a:stretch>
        </p:blipFill>
        <p:spPr>
          <a:xfrm>
            <a:off x="2057400" y="0"/>
            <a:ext cx="5168900" cy="67627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1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edg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0" y="0"/>
            <a:ext cx="9144000" cy="6858000"/>
          </a:xfrm>
        </p:spPr>
        <p:txBody>
          <a:bodyPr/>
          <a:lstStyle/>
          <a:p>
            <a:pPr>
              <a:defRPr/>
            </a:pPr>
            <a:r>
              <a:rPr lang="en-US" sz="4000" dirty="0" smtClean="0">
                <a:ea typeface="+mn-ea"/>
              </a:rPr>
              <a:t>Columbus was a devout Catholic and a struggling Genoese sea captain who was determined to become rich and </a:t>
            </a:r>
            <a:r>
              <a:rPr lang="en-US" sz="4000" b="1" u="sng" dirty="0" smtClean="0">
                <a:solidFill>
                  <a:srgbClr val="FF0000"/>
                </a:solidFill>
                <a:ea typeface="+mn-ea"/>
              </a:rPr>
              <a:t>convert the peoples of Asia to Christianity</a:t>
            </a:r>
            <a:r>
              <a:rPr lang="en-US" sz="4000" dirty="0" smtClean="0">
                <a:ea typeface="+mn-ea"/>
              </a:rPr>
              <a:t>, misinterpreting the findings of Italian Geographers, Columbus believed that the Atlantic Ocean was a little more than a narrow channel of water separating Europe from Asia. </a:t>
            </a:r>
          </a:p>
          <a:p>
            <a:pPr>
              <a:defRPr/>
            </a:pPr>
            <a:endParaRPr lang="en-US" sz="4000" dirty="0" smtClean="0">
              <a:ea typeface="+mn-ea"/>
            </a:endParaRPr>
          </a:p>
        </p:txBody>
      </p:sp>
    </p:spTree>
    <p:extLst>
      <p:ext uri="{BB962C8B-B14F-4D97-AF65-F5344CB8AC3E}">
        <p14:creationId xmlns:p14="http://schemas.microsoft.com/office/powerpoint/2010/main" val="13874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heel(1)">
                                      <p:cBhvr>
                                        <p:cTn id="7" dur="2000"/>
                                        <p:tgtEl>
                                          <p:spTgt spid="115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0" y="0"/>
            <a:ext cx="9144000" cy="6858000"/>
          </a:xfrm>
        </p:spPr>
        <p:txBody>
          <a:bodyPr>
            <a:normAutofit/>
          </a:bodyPr>
          <a:lstStyle/>
          <a:p>
            <a:pPr eaLnBrk="1" hangingPunct="1"/>
            <a:r>
              <a:rPr lang="en-US" sz="3300" dirty="0">
                <a:effectLst/>
                <a:latin typeface="Arial" charset="0"/>
              </a:rPr>
              <a:t>Columbus theorized that the world was predominately covered in land and that the distance to Asia was much shorter than previously thought. </a:t>
            </a:r>
            <a:r>
              <a:rPr lang="en-US" sz="3300" b="1" u="sng" dirty="0">
                <a:solidFill>
                  <a:srgbClr val="FF0000"/>
                </a:solidFill>
                <a:latin typeface="Arial" charset="0"/>
              </a:rPr>
              <a:t>Columbus believed Asia was 3000 miles away</a:t>
            </a:r>
            <a:r>
              <a:rPr lang="en-US" sz="3300" dirty="0">
                <a:solidFill>
                  <a:srgbClr val="FF0000"/>
                </a:solidFill>
                <a:effectLst/>
                <a:latin typeface="Arial" charset="0"/>
              </a:rPr>
              <a:t> </a:t>
            </a:r>
            <a:r>
              <a:rPr lang="en-US" sz="3300" dirty="0">
                <a:effectLst/>
                <a:latin typeface="Arial" charset="0"/>
              </a:rPr>
              <a:t>(it was actually 13,000 miles).</a:t>
            </a:r>
            <a:r>
              <a:rPr lang="en-US" sz="3300" dirty="0">
                <a:latin typeface="Arial" charset="0"/>
              </a:rPr>
              <a:t> </a:t>
            </a:r>
            <a:r>
              <a:rPr lang="en-US" sz="3300" dirty="0">
                <a:effectLst/>
                <a:latin typeface="Arial" charset="0"/>
              </a:rPr>
              <a:t>Although Columbus clearly sought adventure, his primary motivations were most likely the pursuit of honor and wealth. </a:t>
            </a:r>
            <a:endParaRPr lang="en-US" sz="3300" dirty="0" smtClean="0">
              <a:effectLst/>
              <a:latin typeface="Arial" charset="0"/>
            </a:endParaRPr>
          </a:p>
          <a:p>
            <a:pPr eaLnBrk="1" hangingPunct="1"/>
            <a:r>
              <a:rPr lang="en-US" sz="3300" dirty="0" smtClean="0">
                <a:effectLst/>
                <a:latin typeface="Arial" charset="0"/>
              </a:rPr>
              <a:t>When </a:t>
            </a:r>
            <a:r>
              <a:rPr lang="en-US" sz="3300" dirty="0">
                <a:effectLst/>
                <a:latin typeface="Arial" charset="0"/>
              </a:rPr>
              <a:t>the King of Portugal rejected Columbus' proposal to finance the voyage, </a:t>
            </a:r>
            <a:r>
              <a:rPr lang="en-US" sz="3300" b="1" u="sng" dirty="0">
                <a:solidFill>
                  <a:srgbClr val="FF0000"/>
                </a:solidFill>
                <a:effectLst/>
                <a:latin typeface="Arial" charset="0"/>
              </a:rPr>
              <a:t>he </a:t>
            </a:r>
            <a:r>
              <a:rPr lang="en-US" sz="3300" b="1" u="sng" dirty="0" smtClean="0">
                <a:solidFill>
                  <a:srgbClr val="FF0000"/>
                </a:solidFill>
                <a:effectLst/>
                <a:latin typeface="Arial" charset="0"/>
              </a:rPr>
              <a:t>returned </a:t>
            </a:r>
            <a:r>
              <a:rPr lang="en-US" sz="3300" b="1" u="sng" dirty="0">
                <a:solidFill>
                  <a:srgbClr val="FF0000"/>
                </a:solidFill>
                <a:effectLst/>
                <a:latin typeface="Arial" charset="0"/>
              </a:rPr>
              <a:t>to Spain</a:t>
            </a:r>
            <a:r>
              <a:rPr lang="en-US" sz="3300" dirty="0">
                <a:solidFill>
                  <a:srgbClr val="FF0000"/>
                </a:solidFill>
                <a:effectLst/>
                <a:latin typeface="Arial" charset="0"/>
              </a:rPr>
              <a:t> </a:t>
            </a:r>
            <a:r>
              <a:rPr lang="en-US" sz="3300" dirty="0">
                <a:effectLst/>
                <a:latin typeface="Arial" charset="0"/>
              </a:rPr>
              <a:t>where he received high praise and royal patronage for his proposed adventure.</a:t>
            </a:r>
          </a:p>
          <a:p>
            <a:pPr eaLnBrk="1" hangingPunct="1"/>
            <a:endParaRPr lang="en-US" sz="3300" dirty="0">
              <a:effectLst/>
              <a:latin typeface="Arial" charset="0"/>
            </a:endParaRPr>
          </a:p>
        </p:txBody>
      </p:sp>
    </p:spTree>
    <p:extLst>
      <p:ext uri="{BB962C8B-B14F-4D97-AF65-F5344CB8AC3E}">
        <p14:creationId xmlns:p14="http://schemas.microsoft.com/office/powerpoint/2010/main" val="15405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1000" fill="hold"/>
                                        <p:tgtEl>
                                          <p:spTgt spid="1167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67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67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6739">
                                            <p:txEl>
                                              <p:pRg st="1" end="1"/>
                                            </p:txEl>
                                          </p:spTgt>
                                        </p:tgtEl>
                                        <p:attrNameLst>
                                          <p:attrName>style.visibility</p:attrName>
                                        </p:attrNameLst>
                                      </p:cBhvr>
                                      <p:to>
                                        <p:strVal val="visible"/>
                                      </p:to>
                                    </p:set>
                                    <p:anim calcmode="lin" valueType="num">
                                      <p:cBhvr>
                                        <p:cTn id="14" dur="1000" fill="hold"/>
                                        <p:tgtEl>
                                          <p:spTgt spid="1167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67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6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122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36157212"/>
              </p:ext>
            </p:extLst>
          </p:nvPr>
        </p:nvGraphicFramePr>
        <p:xfrm>
          <a:off x="437320" y="409336"/>
          <a:ext cx="8468139" cy="5974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5"/>
          <p:cNvSpPr txBox="1">
            <a:spLocks noChangeArrowheads="1"/>
          </p:cNvSpPr>
          <p:nvPr/>
        </p:nvSpPr>
        <p:spPr bwMode="auto">
          <a:xfrm>
            <a:off x="3429000" y="3748088"/>
            <a:ext cx="1997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latin typeface="Verdana" charset="0"/>
              </a:rPr>
              <a:t>Wealthy families</a:t>
            </a:r>
          </a:p>
          <a:p>
            <a:pPr eaLnBrk="1" hangingPunct="1"/>
            <a:r>
              <a:rPr lang="en-US" sz="1400" b="1" dirty="0">
                <a:latin typeface="Verdana" charset="0"/>
              </a:rPr>
              <a:t>support arts, </a:t>
            </a:r>
          </a:p>
          <a:p>
            <a:pPr eaLnBrk="1" hangingPunct="1"/>
            <a:r>
              <a:rPr lang="en-US" sz="1400" b="1" dirty="0">
                <a:latin typeface="Verdana" charset="0"/>
              </a:rPr>
              <a:t>literature, and</a:t>
            </a:r>
          </a:p>
          <a:p>
            <a:pPr eaLnBrk="1" hangingPunct="1"/>
            <a:r>
              <a:rPr lang="en-US" sz="1400" b="1" dirty="0">
                <a:latin typeface="Verdana" charset="0"/>
              </a:rPr>
              <a:t>education, based</a:t>
            </a:r>
          </a:p>
          <a:p>
            <a:pPr eaLnBrk="1" hangingPunct="1"/>
            <a:r>
              <a:rPr lang="en-US" sz="1400" b="1" dirty="0">
                <a:latin typeface="Verdana" charset="0"/>
              </a:rPr>
              <a:t>on the classical</a:t>
            </a:r>
          </a:p>
          <a:p>
            <a:pPr eaLnBrk="1" hangingPunct="1"/>
            <a:r>
              <a:rPr lang="en-US" sz="1400" b="1" dirty="0">
                <a:latin typeface="Verdana" charset="0"/>
              </a:rPr>
              <a:t>cultures of</a:t>
            </a:r>
          </a:p>
          <a:p>
            <a:pPr eaLnBrk="1" hangingPunct="1"/>
            <a:r>
              <a:rPr lang="en-US" sz="1400" b="1" dirty="0">
                <a:latin typeface="Verdana" charset="0"/>
              </a:rPr>
              <a:t>Greece and Rome.</a:t>
            </a:r>
          </a:p>
        </p:txBody>
      </p:sp>
      <p:sp>
        <p:nvSpPr>
          <p:cNvPr id="6" name="TextBox 6"/>
          <p:cNvSpPr txBox="1">
            <a:spLocks noChangeArrowheads="1"/>
          </p:cNvSpPr>
          <p:nvPr/>
        </p:nvSpPr>
        <p:spPr bwMode="auto">
          <a:xfrm>
            <a:off x="533400" y="3886200"/>
            <a:ext cx="18367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dirty="0">
                <a:latin typeface="Verdana" charset="0"/>
              </a:rPr>
              <a:t>Italian city-</a:t>
            </a:r>
          </a:p>
          <a:p>
            <a:pPr eaLnBrk="1" hangingPunct="1"/>
            <a:r>
              <a:rPr lang="en-US" sz="1600" b="1" dirty="0">
                <a:latin typeface="Verdana" charset="0"/>
              </a:rPr>
              <a:t>states become</a:t>
            </a:r>
          </a:p>
          <a:p>
            <a:pPr eaLnBrk="1" hangingPunct="1"/>
            <a:r>
              <a:rPr lang="en-US" sz="1600" b="1" dirty="0">
                <a:latin typeface="Verdana" charset="0"/>
              </a:rPr>
              <a:t>wealthy from</a:t>
            </a:r>
          </a:p>
          <a:p>
            <a:pPr eaLnBrk="1" hangingPunct="1"/>
            <a:r>
              <a:rPr lang="en-US" sz="1600" b="1" dirty="0">
                <a:latin typeface="Verdana" charset="0"/>
              </a:rPr>
              <a:t>trade.</a:t>
            </a:r>
          </a:p>
        </p:txBody>
      </p:sp>
      <p:sp>
        <p:nvSpPr>
          <p:cNvPr id="7" name="TextBox 7"/>
          <p:cNvSpPr txBox="1">
            <a:spLocks noChangeArrowheads="1"/>
          </p:cNvSpPr>
          <p:nvPr/>
        </p:nvSpPr>
        <p:spPr bwMode="auto">
          <a:xfrm>
            <a:off x="6577013" y="3773488"/>
            <a:ext cx="15763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dirty="0">
                <a:latin typeface="Verdana" charset="0"/>
              </a:rPr>
              <a:t>Flowering</a:t>
            </a:r>
          </a:p>
          <a:p>
            <a:pPr eaLnBrk="1" hangingPunct="1"/>
            <a:r>
              <a:rPr lang="en-US" b="1" dirty="0">
                <a:latin typeface="Verdana" charset="0"/>
              </a:rPr>
              <a:t>of arts and</a:t>
            </a:r>
          </a:p>
          <a:p>
            <a:pPr eaLnBrk="1" hangingPunct="1"/>
            <a:r>
              <a:rPr lang="en-US" b="1" dirty="0">
                <a:latin typeface="Verdana" charset="0"/>
              </a:rPr>
              <a:t>learning</a:t>
            </a:r>
          </a:p>
        </p:txBody>
      </p:sp>
      <p:sp>
        <p:nvSpPr>
          <p:cNvPr id="8" name="TextBox 7"/>
          <p:cNvSpPr txBox="1"/>
          <p:nvPr/>
        </p:nvSpPr>
        <p:spPr>
          <a:xfrm>
            <a:off x="79375" y="5829300"/>
            <a:ext cx="8926513" cy="579438"/>
          </a:xfrm>
          <a:prstGeom prst="rect">
            <a:avLst/>
          </a:prstGeom>
          <a:noFill/>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200" b="1" dirty="0">
                <a:solidFill>
                  <a:srgbClr val="FF0000"/>
                </a:solidFill>
                <a:effectLst>
                  <a:outerShdw blurRad="38100" dist="38100" dir="2700000" algn="tl">
                    <a:srgbClr val="DDDDDD"/>
                  </a:outerShdw>
                </a:effectLst>
                <a:latin typeface="Verdana" charset="0"/>
              </a:rPr>
              <a:t>Causes and Effects of the Renaissance</a:t>
            </a:r>
          </a:p>
        </p:txBody>
      </p:sp>
    </p:spTree>
    <p:extLst>
      <p:ext uri="{BB962C8B-B14F-4D97-AF65-F5344CB8AC3E}">
        <p14:creationId xmlns:p14="http://schemas.microsoft.com/office/powerpoint/2010/main" val="214669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0" end="0"/>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1" end="1"/>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2" end="2"/>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p:cTn id="4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0" end="0"/>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 calcmode="lin" valueType="num">
                                      <p:cBhvr>
                                        <p:cTn id="5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1" end="1"/>
                                            </p:txEl>
                                          </p:spTgt>
                                        </p:tgtEl>
                                      </p:cBhvr>
                                    </p:animEffect>
                                  </p:childTnLst>
                                </p:cTn>
                              </p:par>
                              <p:par>
                                <p:cTn id="57" presetID="31" presetClass="entr" presetSubtype="0" fill="hold"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2" end="2"/>
                                            </p:txEl>
                                          </p:spTgt>
                                        </p:tgtEl>
                                      </p:cBhvr>
                                    </p:animEffect>
                                  </p:childTnLst>
                                </p:cTn>
                              </p:par>
                              <p:par>
                                <p:cTn id="63" presetID="31" presetClass="entr" presetSubtype="0"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p:cTn id="6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68" dur="1000"/>
                                        <p:tgtEl>
                                          <p:spTgt spid="5">
                                            <p:txEl>
                                              <p:pRg st="3" end="3"/>
                                            </p:txEl>
                                          </p:spTgt>
                                        </p:tgtEl>
                                      </p:cBhvr>
                                    </p:animEffect>
                                  </p:childTnLst>
                                </p:cTn>
                              </p:par>
                              <p:par>
                                <p:cTn id="69" presetID="31" presetClass="entr" presetSubtype="0" fill="hold"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p:cTn id="7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74" dur="1000"/>
                                        <p:tgtEl>
                                          <p:spTgt spid="5">
                                            <p:txEl>
                                              <p:pRg st="4" end="4"/>
                                            </p:txEl>
                                          </p:spTgt>
                                        </p:tgtEl>
                                      </p:cBhvr>
                                    </p:animEffect>
                                  </p:childTnLst>
                                </p:cTn>
                              </p:par>
                              <p:par>
                                <p:cTn id="75" presetID="31" presetClass="entr" presetSubtype="0" fill="hold" nodeType="with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 calcmode="lin" valueType="num">
                                      <p:cBhvr>
                                        <p:cTn id="7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7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7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80" dur="1000"/>
                                        <p:tgtEl>
                                          <p:spTgt spid="5">
                                            <p:txEl>
                                              <p:pRg st="5" end="5"/>
                                            </p:txEl>
                                          </p:spTgt>
                                        </p:tgtEl>
                                      </p:cBhvr>
                                    </p:animEffect>
                                  </p:childTnLst>
                                </p:cTn>
                              </p:par>
                              <p:par>
                                <p:cTn id="81" presetID="31" presetClass="entr" presetSubtype="0" fill="hold" nodeType="with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anim calcmode="lin" valueType="num">
                                      <p:cBhvr>
                                        <p:cTn id="8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8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86" dur="1000"/>
                                        <p:tgtEl>
                                          <p:spTgt spid="5">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anim calcmode="lin" valueType="num">
                                      <p:cBhvr>
                                        <p:cTn id="9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3"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94" dur="1000"/>
                                        <p:tgtEl>
                                          <p:spTgt spid="7">
                                            <p:txEl>
                                              <p:pRg st="0" end="0"/>
                                            </p:txEl>
                                          </p:spTgt>
                                        </p:tgtEl>
                                      </p:cBhvr>
                                    </p:animEffect>
                                  </p:childTnLst>
                                </p:cTn>
                              </p:par>
                              <p:par>
                                <p:cTn id="95" presetID="31" presetClass="entr" presetSubtype="0" fill="hold" nodeType="withEffect">
                                  <p:stCondLst>
                                    <p:cond delay="0"/>
                                  </p:stCondLst>
                                  <p:childTnLst>
                                    <p:set>
                                      <p:cBhvr>
                                        <p:cTn id="96" dur="1" fill="hold">
                                          <p:stCondLst>
                                            <p:cond delay="0"/>
                                          </p:stCondLst>
                                        </p:cTn>
                                        <p:tgtEl>
                                          <p:spTgt spid="7">
                                            <p:txEl>
                                              <p:pRg st="1" end="1"/>
                                            </p:txEl>
                                          </p:spTgt>
                                        </p:tgtEl>
                                        <p:attrNameLst>
                                          <p:attrName>style.visibility</p:attrName>
                                        </p:attrNameLst>
                                      </p:cBhvr>
                                      <p:to>
                                        <p:strVal val="visible"/>
                                      </p:to>
                                    </p:set>
                                    <p:anim calcmode="lin" valueType="num">
                                      <p:cBhvr>
                                        <p:cTn id="9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9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0" dur="1000"/>
                                        <p:tgtEl>
                                          <p:spTgt spid="7">
                                            <p:txEl>
                                              <p:pRg st="1" end="1"/>
                                            </p:txEl>
                                          </p:spTgt>
                                        </p:tgtEl>
                                      </p:cBhvr>
                                    </p:animEffect>
                                  </p:childTnLst>
                                </p:cTn>
                              </p:par>
                              <p:par>
                                <p:cTn id="101" presetID="31" presetClass="entr" presetSubtype="0" fill="hold" nodeType="withEffect">
                                  <p:stCondLst>
                                    <p:cond delay="0"/>
                                  </p:stCondLst>
                                  <p:childTnLst>
                                    <p:set>
                                      <p:cBhvr>
                                        <p:cTn id="102" dur="1" fill="hold">
                                          <p:stCondLst>
                                            <p:cond delay="0"/>
                                          </p:stCondLst>
                                        </p:cTn>
                                        <p:tgtEl>
                                          <p:spTgt spid="7">
                                            <p:txEl>
                                              <p:pRg st="2" end="2"/>
                                            </p:txEl>
                                          </p:spTgt>
                                        </p:tgtEl>
                                        <p:attrNameLst>
                                          <p:attrName>style.visibility</p:attrName>
                                        </p:attrNameLst>
                                      </p:cBhvr>
                                      <p:to>
                                        <p:strVal val="visible"/>
                                      </p:to>
                                    </p:set>
                                    <p:anim calcmode="lin" valueType="num">
                                      <p:cBhvr>
                                        <p:cTn id="10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0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0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0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a:xfrm>
            <a:off x="0" y="0"/>
            <a:ext cx="9144000" cy="6858000"/>
          </a:xfrm>
        </p:spPr>
        <p:txBody>
          <a:bodyPr/>
          <a:lstStyle/>
          <a:p>
            <a:pPr eaLnBrk="1" hangingPunct="1"/>
            <a:r>
              <a:rPr lang="en-US" sz="3300" dirty="0">
                <a:latin typeface="Arial" charset="0"/>
              </a:rPr>
              <a:t>In April 1492, </a:t>
            </a:r>
            <a:r>
              <a:rPr lang="en-US" sz="3300" b="1" u="sng" dirty="0">
                <a:solidFill>
                  <a:srgbClr val="FF0000"/>
                </a:solidFill>
                <a:effectLst/>
                <a:latin typeface="Arial" charset="0"/>
              </a:rPr>
              <a:t>King Ferdinand V and Queen Isabella I of Spain</a:t>
            </a:r>
            <a:r>
              <a:rPr lang="en-US" sz="3300" dirty="0">
                <a:solidFill>
                  <a:srgbClr val="FF0000"/>
                </a:solidFill>
                <a:latin typeface="Arial" charset="0"/>
              </a:rPr>
              <a:t> </a:t>
            </a:r>
            <a:r>
              <a:rPr lang="en-US" sz="3300" dirty="0">
                <a:latin typeface="Arial" charset="0"/>
              </a:rPr>
              <a:t>agreed to sponsor the expedition. On the first voyage, Columbus commanded three ships: the </a:t>
            </a:r>
            <a:r>
              <a:rPr lang="en-US" sz="3300" i="1" dirty="0">
                <a:latin typeface="Arial" charset="0"/>
              </a:rPr>
              <a:t>Nina,</a:t>
            </a:r>
            <a:r>
              <a:rPr lang="en-US" sz="3300" dirty="0">
                <a:latin typeface="Arial" charset="0"/>
              </a:rPr>
              <a:t> the</a:t>
            </a:r>
            <a:r>
              <a:rPr lang="en-US" sz="3300" i="1" dirty="0">
                <a:latin typeface="Arial" charset="0"/>
              </a:rPr>
              <a:t> Pinta,</a:t>
            </a:r>
            <a:r>
              <a:rPr lang="en-US" sz="3300" dirty="0">
                <a:latin typeface="Arial" charset="0"/>
              </a:rPr>
              <a:t> and the </a:t>
            </a:r>
            <a:r>
              <a:rPr lang="en-US" sz="3300" i="1" dirty="0">
                <a:latin typeface="Arial" charset="0"/>
              </a:rPr>
              <a:t>Santa Maria</a:t>
            </a:r>
            <a:r>
              <a:rPr lang="en-US" sz="3300" dirty="0">
                <a:latin typeface="Arial" charset="0"/>
              </a:rPr>
              <a:t>. The fleet departed on August 3, 1492 from Palos, Spain. </a:t>
            </a:r>
            <a:endParaRPr lang="en-US" sz="3300" dirty="0" smtClean="0">
              <a:latin typeface="Arial" charset="0"/>
            </a:endParaRPr>
          </a:p>
          <a:p>
            <a:pPr eaLnBrk="1" hangingPunct="1"/>
            <a:r>
              <a:rPr lang="en-US" sz="3300" dirty="0" smtClean="0">
                <a:latin typeface="Arial" charset="0"/>
              </a:rPr>
              <a:t>The </a:t>
            </a:r>
            <a:r>
              <a:rPr lang="en-US" sz="3300" dirty="0">
                <a:latin typeface="Arial" charset="0"/>
              </a:rPr>
              <a:t>length of the voyage tested the will of the new explorers, but on October 12 the expedition sighted Guanahaní, an island in the Bahamas. Columbus renamed the island </a:t>
            </a:r>
            <a:r>
              <a:rPr lang="en-US" sz="3300" b="1" u="sng" dirty="0">
                <a:solidFill>
                  <a:srgbClr val="FF0000"/>
                </a:solidFill>
                <a:latin typeface="Arial" charset="0"/>
              </a:rPr>
              <a:t>San Salvador </a:t>
            </a:r>
            <a:r>
              <a:rPr lang="en-US" sz="3300" dirty="0">
                <a:latin typeface="Arial" charset="0"/>
              </a:rPr>
              <a:t>(which translates </a:t>
            </a:r>
            <a:r>
              <a:rPr lang="en-US" sz="3300" dirty="0" smtClean="0">
                <a:latin typeface="Arial" charset="0"/>
              </a:rPr>
              <a:t>to</a:t>
            </a:r>
            <a:r>
              <a:rPr lang="ja-JP" altLang="en-US" sz="3300" dirty="0" smtClean="0">
                <a:latin typeface="Arial" charset="0"/>
              </a:rPr>
              <a:t>“</a:t>
            </a:r>
            <a:r>
              <a:rPr lang="en-US" sz="3300" dirty="0">
                <a:latin typeface="Arial" charset="0"/>
              </a:rPr>
              <a:t>Holy Savior) and claimed it for Spain. </a:t>
            </a:r>
          </a:p>
          <a:p>
            <a:pPr eaLnBrk="1" hangingPunct="1"/>
            <a:endParaRPr lang="en-US" sz="3300" dirty="0">
              <a:latin typeface="Arial" charset="0"/>
            </a:endParaRPr>
          </a:p>
        </p:txBody>
      </p:sp>
    </p:spTree>
    <p:extLst>
      <p:ext uri="{BB962C8B-B14F-4D97-AF65-F5344CB8AC3E}">
        <p14:creationId xmlns:p14="http://schemas.microsoft.com/office/powerpoint/2010/main" val="37637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1000" fill="hold"/>
                                        <p:tgtEl>
                                          <p:spTgt spid="1177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77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77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7763">
                                            <p:txEl>
                                              <p:pRg st="1" end="1"/>
                                            </p:txEl>
                                          </p:spTgt>
                                        </p:tgtEl>
                                        <p:attrNameLst>
                                          <p:attrName>style.visibility</p:attrName>
                                        </p:attrNameLst>
                                      </p:cBhvr>
                                      <p:to>
                                        <p:strVal val="visible"/>
                                      </p:to>
                                    </p:set>
                                    <p:anim calcmode="lin" valueType="num">
                                      <p:cBhvr>
                                        <p:cTn id="14" dur="1000" fill="hold"/>
                                        <p:tgtEl>
                                          <p:spTgt spid="1177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77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isabella_and_columbus_400w"/>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786434"/>
            <a:ext cx="8275748" cy="769441"/>
          </a:xfrm>
          <a:prstGeom prst="rect">
            <a:avLst/>
          </a:prstGeom>
          <a:noFill/>
        </p:spPr>
        <p:txBody>
          <a:bodyPr wrap="none" lIns="91440" tIns="45720" rIns="91440" bIns="45720">
            <a:spAutoFit/>
          </a:bodyPr>
          <a:lstStyle/>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Columbus Presentin</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 His Idea</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2730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strVal val="#ppt_w*0.70"/>
                                          </p:val>
                                        </p:tav>
                                        <p:tav tm="100000">
                                          <p:val>
                                            <p:strVal val="#ppt_w"/>
                                          </p:val>
                                        </p:tav>
                                      </p:tavLst>
                                    </p:anim>
                                    <p:anim calcmode="lin" valueType="num">
                                      <p:cBhvr>
                                        <p:cTn id="8" dur="1000" fill="hold"/>
                                        <p:tgtEl>
                                          <p:spTgt spid="44034"/>
                                        </p:tgtEl>
                                        <p:attrNameLst>
                                          <p:attrName>ppt_h</p:attrName>
                                        </p:attrNameLst>
                                      </p:cBhvr>
                                      <p:tavLst>
                                        <p:tav tm="0">
                                          <p:val>
                                            <p:strVal val="#ppt_h"/>
                                          </p:val>
                                        </p:tav>
                                        <p:tav tm="100000">
                                          <p:val>
                                            <p:strVal val="#ppt_h"/>
                                          </p:val>
                                        </p:tav>
                                      </p:tavLst>
                                    </p:anim>
                                    <p:animEffect transition="in" filter="fade">
                                      <p:cBhvr>
                                        <p:cTn id="9"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0" y="0"/>
            <a:ext cx="9144000" cy="6858000"/>
          </a:xfrm>
        </p:spPr>
        <p:txBody>
          <a:bodyPr/>
          <a:lstStyle/>
          <a:p>
            <a:pPr eaLnBrk="1" hangingPunct="1"/>
            <a:r>
              <a:rPr lang="en-US" sz="3500" dirty="0">
                <a:latin typeface="Arial" charset="0"/>
              </a:rPr>
              <a:t>The first people Columbus encountered were farmers and fisherman. These people called themselves </a:t>
            </a:r>
            <a:r>
              <a:rPr lang="en-US" sz="3500" b="1" u="sng" dirty="0">
                <a:solidFill>
                  <a:srgbClr val="FF0000"/>
                </a:solidFill>
                <a:latin typeface="Arial" charset="0"/>
              </a:rPr>
              <a:t>Taino (Ty-</a:t>
            </a:r>
            <a:r>
              <a:rPr lang="en-US" sz="3500" b="1" u="sng" dirty="0" err="1">
                <a:solidFill>
                  <a:srgbClr val="FF0000"/>
                </a:solidFill>
                <a:latin typeface="Arial" charset="0"/>
              </a:rPr>
              <a:t>noh</a:t>
            </a:r>
            <a:r>
              <a:rPr lang="en-US" sz="3500" b="1" u="sng" dirty="0">
                <a:solidFill>
                  <a:srgbClr val="FF0000"/>
                </a:solidFill>
                <a:latin typeface="Arial" charset="0"/>
              </a:rPr>
              <a:t>)</a:t>
            </a:r>
            <a:r>
              <a:rPr lang="en-US" sz="3500" b="1" dirty="0">
                <a:solidFill>
                  <a:srgbClr val="FF0000"/>
                </a:solidFill>
                <a:latin typeface="Arial" charset="0"/>
              </a:rPr>
              <a:t> </a:t>
            </a:r>
            <a:r>
              <a:rPr lang="en-US" sz="3500" dirty="0">
                <a:latin typeface="Arial" charset="0"/>
              </a:rPr>
              <a:t>the word for </a:t>
            </a:r>
            <a:r>
              <a:rPr lang="ja-JP" altLang="en-US" sz="3500" dirty="0">
                <a:latin typeface="Arial" charset="0"/>
              </a:rPr>
              <a:t>“</a:t>
            </a:r>
            <a:r>
              <a:rPr lang="en-US" sz="3500" dirty="0">
                <a:latin typeface="Arial" charset="0"/>
              </a:rPr>
              <a:t>good</a:t>
            </a:r>
            <a:r>
              <a:rPr lang="ja-JP" altLang="en-US" sz="3500" dirty="0">
                <a:latin typeface="Arial" charset="0"/>
              </a:rPr>
              <a:t>”</a:t>
            </a:r>
            <a:r>
              <a:rPr lang="en-US" sz="3500" dirty="0">
                <a:latin typeface="Arial" charset="0"/>
              </a:rPr>
              <a:t> or </a:t>
            </a:r>
            <a:r>
              <a:rPr lang="ja-JP" altLang="en-US" sz="3500" dirty="0">
                <a:latin typeface="Arial" charset="0"/>
              </a:rPr>
              <a:t>“</a:t>
            </a:r>
            <a:r>
              <a:rPr lang="en-US" sz="3500" dirty="0">
                <a:latin typeface="Arial" charset="0"/>
              </a:rPr>
              <a:t>noble</a:t>
            </a:r>
            <a:r>
              <a:rPr lang="ja-JP" altLang="en-US" sz="3500" dirty="0">
                <a:latin typeface="Arial" charset="0"/>
              </a:rPr>
              <a:t>”</a:t>
            </a:r>
            <a:r>
              <a:rPr lang="en-US" sz="3500" dirty="0">
                <a:latin typeface="Arial" charset="0"/>
              </a:rPr>
              <a:t> </a:t>
            </a:r>
          </a:p>
          <a:p>
            <a:pPr eaLnBrk="1" hangingPunct="1"/>
            <a:r>
              <a:rPr lang="en-US" sz="3500" dirty="0">
                <a:latin typeface="Arial" charset="0"/>
              </a:rPr>
              <a:t>The Spanish praised the </a:t>
            </a:r>
            <a:r>
              <a:rPr lang="en-US" sz="3500" dirty="0" smtClean="0">
                <a:latin typeface="Arial" charset="0"/>
              </a:rPr>
              <a:t>Taino’s </a:t>
            </a:r>
            <a:r>
              <a:rPr lang="en-US" sz="3500" dirty="0">
                <a:latin typeface="Arial" charset="0"/>
              </a:rPr>
              <a:t>generosity, and </a:t>
            </a:r>
            <a:r>
              <a:rPr lang="en-US" sz="3500" b="1" u="sng" dirty="0">
                <a:solidFill>
                  <a:srgbClr val="FF0000"/>
                </a:solidFill>
                <a:latin typeface="Arial" charset="0"/>
              </a:rPr>
              <a:t>greedily observed the gold ornaments that they wore</a:t>
            </a:r>
            <a:r>
              <a:rPr lang="en-US" sz="3500" dirty="0">
                <a:latin typeface="Arial" charset="0"/>
              </a:rPr>
              <a:t>. Columbus believed it would be easy to convert the </a:t>
            </a:r>
            <a:r>
              <a:rPr lang="en-US" sz="3500" dirty="0" err="1">
                <a:latin typeface="Arial" charset="0"/>
              </a:rPr>
              <a:t>Taino</a:t>
            </a:r>
            <a:r>
              <a:rPr lang="en-US" sz="3500" dirty="0">
                <a:latin typeface="Arial" charset="0"/>
              </a:rPr>
              <a:t> to Catholicism. Columbus took the </a:t>
            </a:r>
            <a:r>
              <a:rPr lang="en-US" sz="3500" dirty="0" smtClean="0">
                <a:latin typeface="Arial" charset="0"/>
              </a:rPr>
              <a:t>Taino’s </a:t>
            </a:r>
            <a:r>
              <a:rPr lang="en-US" sz="3500" dirty="0">
                <a:latin typeface="Arial" charset="0"/>
              </a:rPr>
              <a:t>generosity to mean that they could all be conquered and compelled to do anything one wishes.</a:t>
            </a:r>
          </a:p>
          <a:p>
            <a:pPr eaLnBrk="1" hangingPunct="1"/>
            <a:endParaRPr lang="en-US" dirty="0">
              <a:latin typeface="Arial" charset="0"/>
            </a:endParaRPr>
          </a:p>
        </p:txBody>
      </p:sp>
    </p:spTree>
    <p:extLst>
      <p:ext uri="{BB962C8B-B14F-4D97-AF65-F5344CB8AC3E}">
        <p14:creationId xmlns:p14="http://schemas.microsoft.com/office/powerpoint/2010/main" val="26333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p:cTn id="7" dur="500" fill="hold"/>
                                        <p:tgtEl>
                                          <p:spTgt spid="1228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8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8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2883">
                                            <p:txEl>
                                              <p:pRg st="1" end="1"/>
                                            </p:txEl>
                                          </p:spTgt>
                                        </p:tgtEl>
                                        <p:attrNameLst>
                                          <p:attrName>style.visibility</p:attrName>
                                        </p:attrNameLst>
                                      </p:cBhvr>
                                      <p:to>
                                        <p:strVal val="visible"/>
                                      </p:to>
                                    </p:set>
                                    <p:anim calcmode="lin" valueType="num">
                                      <p:cBhvr>
                                        <p:cTn id="14" dur="500" fill="hold"/>
                                        <p:tgtEl>
                                          <p:spTgt spid="1228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88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LandingofColumbus"/>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5983" y="272152"/>
            <a:ext cx="848180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Landing on San Salvador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Oval 2"/>
          <p:cNvSpPr/>
          <p:nvPr/>
        </p:nvSpPr>
        <p:spPr>
          <a:xfrm>
            <a:off x="7697765" y="3345744"/>
            <a:ext cx="1446235" cy="181227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3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0" y="0"/>
            <a:ext cx="9144000" cy="6858000"/>
          </a:xfrm>
        </p:spPr>
        <p:txBody>
          <a:bodyPr>
            <a:normAutofit/>
          </a:bodyPr>
          <a:lstStyle/>
          <a:p>
            <a:pPr eaLnBrk="1" hangingPunct="1"/>
            <a:r>
              <a:rPr lang="en-US" sz="3200" dirty="0">
                <a:latin typeface="Arial" charset="0"/>
              </a:rPr>
              <a:t>Believing he had reached </a:t>
            </a:r>
            <a:r>
              <a:rPr lang="en-US" sz="3200" dirty="0" smtClean="0">
                <a:latin typeface="Arial" charset="0"/>
              </a:rPr>
              <a:t>Asia—</a:t>
            </a:r>
            <a:r>
              <a:rPr lang="ja-JP" altLang="en-US" sz="3200" dirty="0">
                <a:latin typeface="Arial" charset="0"/>
              </a:rPr>
              <a:t> </a:t>
            </a:r>
            <a:r>
              <a:rPr lang="en-US" altLang="ja-JP" sz="3200" b="1" u="sng" dirty="0" smtClean="0">
                <a:solidFill>
                  <a:srgbClr val="FF0000"/>
                </a:solidFill>
                <a:latin typeface="Arial" charset="0"/>
              </a:rPr>
              <a:t>“</a:t>
            </a:r>
            <a:r>
              <a:rPr lang="en-US" sz="3200" b="1" u="sng" dirty="0" smtClean="0">
                <a:solidFill>
                  <a:srgbClr val="FF0000"/>
                </a:solidFill>
                <a:effectLst/>
                <a:latin typeface="Arial" charset="0"/>
              </a:rPr>
              <a:t>the Indies,</a:t>
            </a:r>
            <a:r>
              <a:rPr lang="en-US" sz="3200" b="1" u="sng" dirty="0" smtClean="0">
                <a:solidFill>
                  <a:srgbClr val="FF0000"/>
                </a:solidFill>
                <a:latin typeface="Arial" charset="0"/>
              </a:rPr>
              <a:t>” </a:t>
            </a:r>
            <a:r>
              <a:rPr lang="en-US" sz="3200" b="1" u="sng" dirty="0" smtClean="0">
                <a:solidFill>
                  <a:srgbClr val="FF0000"/>
                </a:solidFill>
                <a:effectLst/>
                <a:latin typeface="Arial" charset="0"/>
              </a:rPr>
              <a:t>Columbus</a:t>
            </a:r>
            <a:r>
              <a:rPr lang="en-US" sz="3200" b="1" u="sng" dirty="0" smtClean="0">
                <a:solidFill>
                  <a:srgbClr val="FF0000"/>
                </a:solidFill>
                <a:latin typeface="Arial" charset="0"/>
              </a:rPr>
              <a:t> </a:t>
            </a:r>
            <a:r>
              <a:rPr lang="en-US" sz="3200" b="1" u="sng" dirty="0">
                <a:solidFill>
                  <a:srgbClr val="FF0000"/>
                </a:solidFill>
                <a:effectLst/>
                <a:latin typeface="Arial" charset="0"/>
              </a:rPr>
              <a:t>called the native inhabitants </a:t>
            </a:r>
            <a:r>
              <a:rPr lang="en-US" sz="3200" b="1" u="sng" dirty="0" smtClean="0">
                <a:solidFill>
                  <a:srgbClr val="FF0000"/>
                </a:solidFill>
                <a:effectLst/>
                <a:latin typeface="Arial" charset="0"/>
              </a:rPr>
              <a:t>Indians</a:t>
            </a:r>
            <a:r>
              <a:rPr lang="en-US" sz="3200" dirty="0">
                <a:solidFill>
                  <a:srgbClr val="FF0000"/>
                </a:solidFill>
                <a:effectLst/>
                <a:latin typeface="Arial" charset="0"/>
              </a:rPr>
              <a:t> </a:t>
            </a:r>
            <a:r>
              <a:rPr lang="en-US" sz="3200" dirty="0" smtClean="0">
                <a:effectLst/>
                <a:latin typeface="Arial" charset="0"/>
              </a:rPr>
              <a:t>and </a:t>
            </a:r>
            <a:r>
              <a:rPr lang="en-US" sz="3200" dirty="0">
                <a:effectLst/>
                <a:latin typeface="Arial" charset="0"/>
              </a:rPr>
              <a:t>the islands the West Indies</a:t>
            </a:r>
            <a:r>
              <a:rPr lang="en-US" sz="3200" dirty="0">
                <a:latin typeface="Arial" charset="0"/>
              </a:rPr>
              <a:t>. Although surprised by the rude living conditions of the natives, Columbus expected them to </a:t>
            </a:r>
            <a:r>
              <a:rPr lang="ja-JP" altLang="en-US" sz="3200" dirty="0">
                <a:latin typeface="Arial" charset="0"/>
              </a:rPr>
              <a:t>“</a:t>
            </a:r>
            <a:r>
              <a:rPr lang="en-US" sz="3200" dirty="0">
                <a:latin typeface="Arial" charset="0"/>
              </a:rPr>
              <a:t>easily be made Christians, for it appeared to me that they had no religion.</a:t>
            </a:r>
            <a:r>
              <a:rPr lang="ja-JP" altLang="en-US" sz="3200" dirty="0">
                <a:latin typeface="Arial" charset="0"/>
              </a:rPr>
              <a:t>”</a:t>
            </a:r>
            <a:r>
              <a:rPr lang="en-US" sz="3200" dirty="0">
                <a:latin typeface="Arial" charset="0"/>
              </a:rPr>
              <a:t> </a:t>
            </a:r>
          </a:p>
          <a:p>
            <a:pPr eaLnBrk="1" hangingPunct="1"/>
            <a:r>
              <a:rPr lang="en-US" sz="3200" dirty="0">
                <a:latin typeface="Arial" charset="0"/>
              </a:rPr>
              <a:t>He then explored the neighboring Caribbean islands, demanding gold from the local Taino, Arawak, and the Carib peoples. He then returned triumphantly to Spain, taking several Tainos </a:t>
            </a:r>
            <a:r>
              <a:rPr lang="en-US" sz="3200" b="1" u="sng" dirty="0">
                <a:solidFill>
                  <a:srgbClr val="FF0000"/>
                </a:solidFill>
                <a:latin typeface="Arial" charset="0"/>
              </a:rPr>
              <a:t>to display to Isabella and Ferdinand</a:t>
            </a:r>
            <a:r>
              <a:rPr lang="en-US" sz="3200" dirty="0">
                <a:latin typeface="Arial" charset="0"/>
              </a:rPr>
              <a:t>. </a:t>
            </a:r>
          </a:p>
          <a:p>
            <a:pPr eaLnBrk="1" hangingPunct="1"/>
            <a:endParaRPr lang="en-US" sz="3200" dirty="0">
              <a:latin typeface="Arial" charset="0"/>
            </a:endParaRPr>
          </a:p>
        </p:txBody>
      </p:sp>
    </p:spTree>
    <p:extLst>
      <p:ext uri="{BB962C8B-B14F-4D97-AF65-F5344CB8AC3E}">
        <p14:creationId xmlns:p14="http://schemas.microsoft.com/office/powerpoint/2010/main" val="1129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1000"/>
                                        <p:tgtEl>
                                          <p:spTgt spid="132099">
                                            <p:txEl>
                                              <p:pRg st="0" end="0"/>
                                            </p:txEl>
                                          </p:spTgt>
                                        </p:tgtEl>
                                      </p:cBhvr>
                                    </p:animEffect>
                                    <p:anim calcmode="lin" valueType="num">
                                      <p:cBhvr>
                                        <p:cTn id="8" dur="10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32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2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Effect transition="in" filter="fade">
                                      <p:cBhvr>
                                        <p:cTn id="15" dur="1000"/>
                                        <p:tgtEl>
                                          <p:spTgt spid="132099">
                                            <p:txEl>
                                              <p:pRg st="1" end="1"/>
                                            </p:txEl>
                                          </p:spTgt>
                                        </p:tgtEl>
                                      </p:cBhvr>
                                    </p:animEffect>
                                    <p:anim calcmode="lin" valueType="num">
                                      <p:cBhvr>
                                        <p:cTn id="16" dur="1000" fill="hold"/>
                                        <p:tgtEl>
                                          <p:spTgt spid="13209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320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209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0"/>
            <a:ext cx="8229600" cy="560388"/>
          </a:xfrm>
        </p:spPr>
        <p:txBody>
          <a:bodyPr/>
          <a:lstStyle/>
          <a:p>
            <a:pPr algn="ctr" eaLnBrk="1" hangingPunct="1"/>
            <a:r>
              <a:rPr lang="en-US" sz="2800" b="1" u="sng" dirty="0">
                <a:solidFill>
                  <a:srgbClr val="FF0000"/>
                </a:solidFill>
                <a:latin typeface="Arial" charset="0"/>
              </a:rPr>
              <a:t>Other Explorers </a:t>
            </a:r>
          </a:p>
        </p:txBody>
      </p:sp>
      <p:sp>
        <p:nvSpPr>
          <p:cNvPr id="133123" name="Rectangle 3"/>
          <p:cNvSpPr>
            <a:spLocks noGrp="1" noChangeArrowheads="1"/>
          </p:cNvSpPr>
          <p:nvPr>
            <p:ph type="body" idx="1"/>
          </p:nvPr>
        </p:nvSpPr>
        <p:spPr>
          <a:xfrm>
            <a:off x="0" y="457200"/>
            <a:ext cx="9144000" cy="6400800"/>
          </a:xfrm>
        </p:spPr>
        <p:txBody>
          <a:bodyPr/>
          <a:lstStyle/>
          <a:p>
            <a:pPr eaLnBrk="1" hangingPunct="1"/>
            <a:r>
              <a:rPr lang="en-US" sz="3600" dirty="0">
                <a:latin typeface="Arial" charset="0"/>
              </a:rPr>
              <a:t>Some explorers traveled to the lands of North America and South America, claiming them for Spain. In 1513 </a:t>
            </a:r>
            <a:r>
              <a:rPr lang="en-US" sz="3600" b="1" u="sng" dirty="0">
                <a:solidFill>
                  <a:schemeClr val="accent1"/>
                </a:solidFill>
                <a:latin typeface="Arial" charset="0"/>
              </a:rPr>
              <a:t>Vasco Nunez de Balboa</a:t>
            </a:r>
            <a:r>
              <a:rPr lang="en-US" sz="3600" dirty="0">
                <a:solidFill>
                  <a:schemeClr val="accent1"/>
                </a:solidFill>
                <a:latin typeface="Arial" charset="0"/>
              </a:rPr>
              <a:t> </a:t>
            </a:r>
            <a:r>
              <a:rPr lang="en-US" sz="3600" dirty="0">
                <a:latin typeface="Arial" charset="0"/>
              </a:rPr>
              <a:t>explored the area now known as Panama. Balboa crossed Panama and came upon a great body of water, which he called the South Sea. Balboa was probably the first European to glimpse this body of water –later named the </a:t>
            </a:r>
            <a:r>
              <a:rPr lang="en-US" sz="3600" b="1" u="sng" dirty="0">
                <a:solidFill>
                  <a:schemeClr val="accent1"/>
                </a:solidFill>
                <a:latin typeface="Arial" charset="0"/>
              </a:rPr>
              <a:t>Pacific, or </a:t>
            </a:r>
            <a:r>
              <a:rPr lang="ja-JP" altLang="en-US" sz="3600" b="1" u="sng" dirty="0">
                <a:solidFill>
                  <a:schemeClr val="accent1"/>
                </a:solidFill>
                <a:latin typeface="Arial" charset="0"/>
              </a:rPr>
              <a:t>“</a:t>
            </a:r>
            <a:r>
              <a:rPr lang="en-US" sz="3600" b="1" u="sng" dirty="0">
                <a:solidFill>
                  <a:schemeClr val="accent1"/>
                </a:solidFill>
                <a:latin typeface="Arial" charset="0"/>
              </a:rPr>
              <a:t>peaceful</a:t>
            </a:r>
            <a:r>
              <a:rPr lang="ja-JP" altLang="en-US" sz="3600" b="1" u="sng" dirty="0">
                <a:solidFill>
                  <a:schemeClr val="accent1"/>
                </a:solidFill>
                <a:latin typeface="Arial" charset="0"/>
              </a:rPr>
              <a:t>”</a:t>
            </a:r>
            <a:r>
              <a:rPr lang="en-US" sz="3600" b="1" u="sng" dirty="0">
                <a:solidFill>
                  <a:schemeClr val="accent1"/>
                </a:solidFill>
                <a:latin typeface="Arial" charset="0"/>
              </a:rPr>
              <a:t> Ocean </a:t>
            </a:r>
            <a:r>
              <a:rPr lang="en-US" sz="3600" dirty="0">
                <a:latin typeface="Arial" charset="0"/>
              </a:rPr>
              <a:t>from the Americas. </a:t>
            </a:r>
          </a:p>
          <a:p>
            <a:pPr eaLnBrk="1" hangingPunct="1">
              <a:buFont typeface="Wingdings" charset="0"/>
              <a:buNone/>
            </a:pPr>
            <a:endParaRPr lang="en-US" sz="3600" u="sng" dirty="0">
              <a:latin typeface="Arial" charset="0"/>
            </a:endParaRPr>
          </a:p>
        </p:txBody>
      </p:sp>
    </p:spTree>
    <p:extLst>
      <p:ext uri="{BB962C8B-B14F-4D97-AF65-F5344CB8AC3E}">
        <p14:creationId xmlns:p14="http://schemas.microsoft.com/office/powerpoint/2010/main" val="33542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500" fill="hold"/>
                                        <p:tgtEl>
                                          <p:spTgt spid="133122"/>
                                        </p:tgtEl>
                                        <p:attrNameLst>
                                          <p:attrName>ppt_x</p:attrName>
                                        </p:attrNameLst>
                                      </p:cBhvr>
                                      <p:tavLst>
                                        <p:tav tm="0">
                                          <p:val>
                                            <p:strVal val="#ppt_x"/>
                                          </p:val>
                                        </p:tav>
                                        <p:tav tm="100000">
                                          <p:val>
                                            <p:strVal val="#ppt_x"/>
                                          </p:val>
                                        </p:tav>
                                      </p:tavLst>
                                    </p:anim>
                                    <p:anim calcmode="lin" valueType="num">
                                      <p:cBhvr additive="base">
                                        <p:cTn id="8" dur="500" fill="hold"/>
                                        <p:tgtEl>
                                          <p:spTgt spid="133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3123">
                                            <p:txEl>
                                              <p:pRg st="0" end="0"/>
                                            </p:txEl>
                                          </p:spTgt>
                                        </p:tgtEl>
                                        <p:attrNameLst>
                                          <p:attrName>style.visibility</p:attrName>
                                        </p:attrNameLst>
                                      </p:cBhvr>
                                      <p:to>
                                        <p:strVal val="visible"/>
                                      </p:to>
                                    </p:set>
                                    <p:anim calcmode="lin" valueType="num">
                                      <p:cBhvr additive="base">
                                        <p:cTn id="13" dur="500"/>
                                        <p:tgtEl>
                                          <p:spTgt spid="13312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a:xfrm>
            <a:off x="681762" y="2552700"/>
            <a:ext cx="3395234" cy="1143000"/>
          </a:xfrm>
        </p:spPr>
        <p:txBody>
          <a:bodyPr/>
          <a:lstStyle/>
          <a:p>
            <a:pPr eaLnBrk="1" hangingPunct="1"/>
            <a:r>
              <a:rPr lang="en-US" sz="6000" dirty="0">
                <a:solidFill>
                  <a:schemeClr val="tx1"/>
                </a:solidFill>
                <a:latin typeface="Arial" charset="0"/>
              </a:rPr>
              <a:t>Balboa</a:t>
            </a:r>
          </a:p>
        </p:txBody>
      </p:sp>
      <p:pic>
        <p:nvPicPr>
          <p:cNvPr id="52227" name="Picture 5" descr="balbo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28139" y="0"/>
            <a:ext cx="4615861" cy="685121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78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0" y="0"/>
            <a:ext cx="9144000" cy="6858000"/>
          </a:xfrm>
        </p:spPr>
        <p:txBody>
          <a:bodyPr/>
          <a:lstStyle/>
          <a:p>
            <a:pPr eaLnBrk="1" hangingPunct="1">
              <a:lnSpc>
                <a:spcPct val="90000"/>
              </a:lnSpc>
            </a:pPr>
            <a:r>
              <a:rPr lang="en-US" sz="2800" b="1" u="sng" dirty="0">
                <a:solidFill>
                  <a:schemeClr val="accent1"/>
                </a:solidFill>
                <a:effectLst/>
                <a:latin typeface="Arial" charset="0"/>
              </a:rPr>
              <a:t>Ferdinand Magellan</a:t>
            </a:r>
            <a:r>
              <a:rPr lang="en-US" sz="2800" b="1" dirty="0">
                <a:solidFill>
                  <a:schemeClr val="accent1"/>
                </a:solidFill>
                <a:latin typeface="Arial" charset="0"/>
              </a:rPr>
              <a:t> </a:t>
            </a:r>
            <a:r>
              <a:rPr lang="en-US" sz="2800" dirty="0">
                <a:latin typeface="Arial" charset="0"/>
              </a:rPr>
              <a:t>was a Portuguese mariner who believed that by sailing west he could find a water passageway around the Americas. In 1519 he sailed with five ships under his command and eventually found the passageway he sought </a:t>
            </a:r>
            <a:r>
              <a:rPr lang="en-US" sz="2800" b="1" u="sng" dirty="0">
                <a:solidFill>
                  <a:schemeClr val="accent1"/>
                </a:solidFill>
                <a:latin typeface="Arial" charset="0"/>
              </a:rPr>
              <a:t>at the southern tip of South America.  </a:t>
            </a:r>
          </a:p>
          <a:p>
            <a:pPr eaLnBrk="1" hangingPunct="1">
              <a:lnSpc>
                <a:spcPct val="90000"/>
              </a:lnSpc>
            </a:pPr>
            <a:r>
              <a:rPr lang="en-US" sz="2800" dirty="0">
                <a:latin typeface="Arial" charset="0"/>
              </a:rPr>
              <a:t>Although he succeeded in finding a route to Asia he died before he could return to Spain. He lost his life battling native Indians on the Philippine Islands. In September 1522 the </a:t>
            </a:r>
            <a:r>
              <a:rPr lang="en-US" sz="2800" i="1" dirty="0">
                <a:latin typeface="Arial" charset="0"/>
              </a:rPr>
              <a:t>Victoria</a:t>
            </a:r>
            <a:r>
              <a:rPr lang="en-US" sz="2800" dirty="0">
                <a:latin typeface="Arial" charset="0"/>
              </a:rPr>
              <a:t>—the only ship remaining of </a:t>
            </a:r>
            <a:r>
              <a:rPr lang="en-US" sz="2800" dirty="0" smtClean="0">
                <a:latin typeface="Arial" charset="0"/>
              </a:rPr>
              <a:t>Magellan’s </a:t>
            </a:r>
            <a:r>
              <a:rPr lang="en-US" sz="2800" dirty="0">
                <a:latin typeface="Arial" charset="0"/>
              </a:rPr>
              <a:t>five vessel fleet– sailed into the harbor near Cadiz Spain. Only 35 men survived the voyage of the original 250 that set sail. On this expedition </a:t>
            </a:r>
            <a:r>
              <a:rPr lang="en-US" sz="2800" dirty="0" smtClean="0">
                <a:latin typeface="Arial" charset="0"/>
              </a:rPr>
              <a:t>Magellan’s </a:t>
            </a:r>
            <a:r>
              <a:rPr lang="en-US" sz="2800" dirty="0">
                <a:latin typeface="Arial" charset="0"/>
              </a:rPr>
              <a:t>crew became the first people to successfully</a:t>
            </a:r>
            <a:r>
              <a:rPr lang="en-US" sz="2800" dirty="0">
                <a:solidFill>
                  <a:schemeClr val="accent1"/>
                </a:solidFill>
                <a:latin typeface="Arial" charset="0"/>
              </a:rPr>
              <a:t> </a:t>
            </a:r>
            <a:r>
              <a:rPr lang="en-US" sz="2800" b="1" u="sng" dirty="0">
                <a:solidFill>
                  <a:schemeClr val="accent1"/>
                </a:solidFill>
                <a:latin typeface="Arial" charset="0"/>
              </a:rPr>
              <a:t>circumnavigate or sail </a:t>
            </a:r>
            <a:r>
              <a:rPr lang="en-US" sz="2800" b="1" u="sng" dirty="0" smtClean="0">
                <a:solidFill>
                  <a:schemeClr val="accent1"/>
                </a:solidFill>
                <a:latin typeface="Arial" charset="0"/>
              </a:rPr>
              <a:t>completely </a:t>
            </a:r>
            <a:r>
              <a:rPr lang="en-US" sz="2800" b="1" u="sng" dirty="0">
                <a:solidFill>
                  <a:srgbClr val="FF0000"/>
                </a:solidFill>
                <a:latin typeface="Arial" charset="0"/>
              </a:rPr>
              <a:t>around the world.</a:t>
            </a:r>
          </a:p>
          <a:p>
            <a:pPr eaLnBrk="1" hangingPunct="1">
              <a:lnSpc>
                <a:spcPct val="90000"/>
              </a:lnSpc>
            </a:pPr>
            <a:endParaRPr lang="en-US" sz="2800" b="1" u="sng" dirty="0">
              <a:latin typeface="Arial" charset="0"/>
            </a:endParaRPr>
          </a:p>
        </p:txBody>
      </p:sp>
    </p:spTree>
    <p:extLst>
      <p:ext uri="{BB962C8B-B14F-4D97-AF65-F5344CB8AC3E}">
        <p14:creationId xmlns:p14="http://schemas.microsoft.com/office/powerpoint/2010/main" val="286495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p:tgtEl>
                                          <p:spTgt spid="13414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414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4147">
                                            <p:txEl>
                                              <p:pRg st="1" end="1"/>
                                            </p:txEl>
                                          </p:spTgt>
                                        </p:tgtEl>
                                        <p:attrNameLst>
                                          <p:attrName>style.visibility</p:attrName>
                                        </p:attrNameLst>
                                      </p:cBhvr>
                                      <p:to>
                                        <p:strVal val="visible"/>
                                      </p:to>
                                    </p:set>
                                    <p:anim calcmode="lin" valueType="num">
                                      <p:cBhvr additive="base">
                                        <p:cTn id="13" dur="500"/>
                                        <p:tgtEl>
                                          <p:spTgt spid="13414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4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7818"/>
          </a:xfrm>
        </p:spPr>
        <p:txBody>
          <a:bodyPr>
            <a:normAutofit fontScale="90000"/>
          </a:bodyPr>
          <a:lstStyle/>
          <a:p>
            <a:pPr algn="ctr"/>
            <a:r>
              <a:rPr lang="en-US" dirty="0" smtClean="0">
                <a:solidFill>
                  <a:srgbClr val="FF0000"/>
                </a:solidFill>
              </a:rPr>
              <a:t>A Golden Age in the Arts</a:t>
            </a:r>
            <a:endParaRPr lang="en-US" dirty="0">
              <a:solidFill>
                <a:srgbClr val="FF0000"/>
              </a:solidFill>
            </a:endParaRPr>
          </a:p>
        </p:txBody>
      </p:sp>
      <p:sp>
        <p:nvSpPr>
          <p:cNvPr id="3" name="Content Placeholder 2"/>
          <p:cNvSpPr>
            <a:spLocks noGrp="1"/>
          </p:cNvSpPr>
          <p:nvPr>
            <p:ph idx="1"/>
          </p:nvPr>
        </p:nvSpPr>
        <p:spPr>
          <a:xfrm>
            <a:off x="0" y="708333"/>
            <a:ext cx="9144000" cy="6100182"/>
          </a:xfrm>
        </p:spPr>
        <p:txBody>
          <a:bodyPr>
            <a:noAutofit/>
          </a:bodyPr>
          <a:lstStyle/>
          <a:p>
            <a:r>
              <a:rPr lang="en-US" dirty="0" smtClean="0"/>
              <a:t>The Renaissance attained its most glorious expression in its </a:t>
            </a:r>
            <a:r>
              <a:rPr lang="en-US" b="1" u="sng" dirty="0" smtClean="0">
                <a:solidFill>
                  <a:srgbClr val="FF0000"/>
                </a:solidFill>
              </a:rPr>
              <a:t>paintings, sculpture, and architecture</a:t>
            </a:r>
            <a:r>
              <a:rPr lang="en-US" dirty="0" smtClean="0"/>
              <a:t>. Wealthy patrons played a major role in this artistic flowering. Popes and princes supported the work of hundreds of artists. </a:t>
            </a:r>
          </a:p>
          <a:p>
            <a:r>
              <a:rPr lang="en-US" dirty="0" smtClean="0"/>
              <a:t>Roman art had been very realistic, and Renaissance painters developed new techniques for representing both </a:t>
            </a:r>
            <a:r>
              <a:rPr lang="en-US" b="1" u="sng" dirty="0" smtClean="0">
                <a:solidFill>
                  <a:srgbClr val="FF0000"/>
                </a:solidFill>
              </a:rPr>
              <a:t>humans and landscapes in a realistic way</a:t>
            </a:r>
            <a:r>
              <a:rPr lang="en-US" dirty="0" smtClean="0"/>
              <a:t>. Renaissance artists learned the rules of </a:t>
            </a:r>
            <a:r>
              <a:rPr lang="en-US" b="1" u="sng" dirty="0" smtClean="0">
                <a:solidFill>
                  <a:srgbClr val="FF0000"/>
                </a:solidFill>
              </a:rPr>
              <a:t>perspective</a:t>
            </a:r>
            <a:r>
              <a:rPr lang="en-US" dirty="0" smtClean="0"/>
              <a:t>. By making distant objects smaller than those close to the viewer, artists could paint scenes that appeared three-dimensional. </a:t>
            </a:r>
            <a:endParaRPr lang="en-US" dirty="0"/>
          </a:p>
        </p:txBody>
      </p:sp>
    </p:spTree>
    <p:extLst>
      <p:ext uri="{BB962C8B-B14F-4D97-AF65-F5344CB8AC3E}">
        <p14:creationId xmlns:p14="http://schemas.microsoft.com/office/powerpoint/2010/main" val="29485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76200" y="0"/>
            <a:ext cx="8534400" cy="6858000"/>
          </a:xfrm>
          <a:prstGeom prst="rect">
            <a:avLst/>
          </a:prstGeom>
          <a:solidFill>
            <a:srgbClr val="006699"/>
          </a:solidFill>
          <a:ln w="9525">
            <a:solidFill>
              <a:schemeClr val="tx1"/>
            </a:solidFill>
            <a:round/>
            <a:headEnd/>
            <a:tailEnd/>
          </a:ln>
        </p:spPr>
        <p:txBody>
          <a:bodyPr/>
          <a:lstStyle/>
          <a:p>
            <a:pPr algn="ctr"/>
            <a:endParaRPr lang="en-US" sz="2000" b="1" dirty="0">
              <a:solidFill>
                <a:srgbClr val="0070C0"/>
              </a:solidFill>
              <a:latin typeface="Verdana" charset="0"/>
            </a:endParaRPr>
          </a:p>
        </p:txBody>
      </p:sp>
      <p:sp>
        <p:nvSpPr>
          <p:cNvPr id="60421" name="Rounded Rectangle 11"/>
          <p:cNvSpPr>
            <a:spLocks noChangeArrowheads="1"/>
          </p:cNvSpPr>
          <p:nvPr/>
        </p:nvSpPr>
        <p:spPr bwMode="auto">
          <a:xfrm>
            <a:off x="217488" y="0"/>
            <a:ext cx="8618537" cy="6781800"/>
          </a:xfrm>
          <a:prstGeom prst="roundRect">
            <a:avLst>
              <a:gd name="adj" fmla="val 16667"/>
            </a:avLst>
          </a:prstGeom>
          <a:gradFill rotWithShape="1">
            <a:gsLst>
              <a:gs pos="0">
                <a:srgbClr val="80FFFF"/>
              </a:gs>
              <a:gs pos="50000">
                <a:srgbClr val="B3FFFF"/>
              </a:gs>
              <a:gs pos="100000">
                <a:srgbClr val="DAFFFF"/>
              </a:gs>
            </a:gsLst>
            <a:lin ang="16200000" scaled="1"/>
          </a:gradFill>
          <a:ln w="9525">
            <a:solidFill>
              <a:schemeClr val="tx1"/>
            </a:solidFill>
            <a:round/>
            <a:headEnd/>
            <a:tailEnd/>
          </a:ln>
        </p:spPr>
        <p:txBody>
          <a:bodyPr/>
          <a:lstStyle/>
          <a:p>
            <a:pPr algn="ctr"/>
            <a:endParaRPr lang="en-US" sz="2000" b="1" dirty="0">
              <a:solidFill>
                <a:srgbClr val="000000"/>
              </a:solidFill>
              <a:latin typeface="Verdana" charset="0"/>
            </a:endParaRPr>
          </a:p>
        </p:txBody>
      </p:sp>
      <p:pic>
        <p:nvPicPr>
          <p:cNvPr id="4" name="TextBox 3"/>
          <p:cNvPicPr>
            <a:picLocks noChangeArrowheads="1"/>
          </p:cNvPicPr>
          <p:nvPr/>
        </p:nvPicPr>
        <p:blipFill>
          <a:blip r:embed="rId3" cstate="email">
            <a:extLst>
              <a:ext uri="{28A0092B-C50C-407E-A947-70E740481C1C}">
                <a14:useLocalDpi xmlns:a14="http://schemas.microsoft.com/office/drawing/2010/main" val="0"/>
              </a:ext>
            </a:extLst>
          </a:blip>
          <a:srcRect r="5829" b="2446"/>
          <a:stretch>
            <a:fillRect/>
          </a:stretch>
        </p:blipFill>
        <p:spPr bwMode="auto">
          <a:xfrm>
            <a:off x="-85725" y="26988"/>
            <a:ext cx="9001125" cy="506412"/>
          </a:xfrm>
          <a:prstGeom prst="rect">
            <a:avLst/>
          </a:prstGeom>
          <a:noFill/>
          <a:extLst>
            <a:ext uri="{909E8E84-426E-40DD-AFC4-6F175D3DCCD1}">
              <a14:hiddenFill xmlns:a14="http://schemas.microsoft.com/office/drawing/2010/main">
                <a:solidFill>
                  <a:srgbClr val="FFFFFF"/>
                </a:solidFill>
              </a14:hiddenFill>
            </a:ext>
          </a:extLst>
        </p:spPr>
      </p:pic>
      <p:sp>
        <p:nvSpPr>
          <p:cNvPr id="60423" name="TextBox 28"/>
          <p:cNvSpPr txBox="1">
            <a:spLocks noChangeArrowheads="1"/>
          </p:cNvSpPr>
          <p:nvPr/>
        </p:nvSpPr>
        <p:spPr bwMode="auto">
          <a:xfrm>
            <a:off x="228600" y="6858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SzPct val="214000"/>
            </a:pPr>
            <a:r>
              <a:rPr lang="en-US" sz="2000" b="1" dirty="0" smtClean="0">
                <a:solidFill>
                  <a:schemeClr val="bg1"/>
                </a:solidFill>
                <a:latin typeface="Verdana" charset="0"/>
              </a:rPr>
              <a:t>Linear </a:t>
            </a:r>
            <a:r>
              <a:rPr lang="en-US" sz="2000" b="1" dirty="0">
                <a:solidFill>
                  <a:schemeClr val="bg1"/>
                </a:solidFill>
                <a:latin typeface="Verdana" charset="0"/>
              </a:rPr>
              <a:t>perspective</a:t>
            </a:r>
            <a:r>
              <a:rPr lang="en-US" sz="2000" dirty="0">
                <a:solidFill>
                  <a:schemeClr val="bg1"/>
                </a:solidFill>
                <a:latin typeface="Verdana" charset="0"/>
              </a:rPr>
              <a:t>. Figures in foreground appear larger, while background figures appear smaller.</a:t>
            </a:r>
          </a:p>
        </p:txBody>
      </p:sp>
      <p:pic>
        <p:nvPicPr>
          <p:cNvPr id="207874" name="Picture 2" descr="C:\Users\Beverly\Desktop\Renaissance 2 folder\800px-Giulio_Romano_001.jpg"/>
          <p:cNvPicPr>
            <a:picLocks noChangeAspect="1" noChangeArrowheads="1"/>
          </p:cNvPicPr>
          <p:nvPr/>
        </p:nvPicPr>
        <p:blipFill>
          <a:blip r:embed="rId4"/>
          <a:srcRect/>
          <a:stretch>
            <a:fillRect/>
          </a:stretch>
        </p:blipFill>
        <p:spPr bwMode="auto">
          <a:xfrm>
            <a:off x="648116" y="1385696"/>
            <a:ext cx="7572249" cy="5320096"/>
          </a:xfrm>
          <a:prstGeom prst="roundRect">
            <a:avLst/>
          </a:prstGeom>
          <a:noFill/>
        </p:spPr>
      </p:pic>
    </p:spTree>
    <p:extLst>
      <p:ext uri="{BB962C8B-B14F-4D97-AF65-F5344CB8AC3E}">
        <p14:creationId xmlns:p14="http://schemas.microsoft.com/office/powerpoint/2010/main" val="19080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423">
                                            <p:txEl>
                                              <p:pRg st="0" end="0"/>
                                            </p:txEl>
                                          </p:spTgt>
                                        </p:tgtEl>
                                        <p:attrNameLst>
                                          <p:attrName>style.visibility</p:attrName>
                                        </p:attrNameLst>
                                      </p:cBhvr>
                                      <p:to>
                                        <p:strVal val="visible"/>
                                      </p:to>
                                    </p:set>
                                    <p:animEffect transition="in" filter="barn(inVertical)">
                                      <p:cBhvr>
                                        <p:cTn id="12" dur="500"/>
                                        <p:tgtEl>
                                          <p:spTgt spid="604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0421"/>
                                        </p:tgtEl>
                                        <p:attrNameLst>
                                          <p:attrName>style.visibility</p:attrName>
                                        </p:attrNameLst>
                                      </p:cBhvr>
                                      <p:to>
                                        <p:strVal val="visible"/>
                                      </p:to>
                                    </p:set>
                                    <p:anim calcmode="lin" valueType="num">
                                      <p:cBhvr>
                                        <p:cTn id="17" dur="1000" fill="hold"/>
                                        <p:tgtEl>
                                          <p:spTgt spid="60421"/>
                                        </p:tgtEl>
                                        <p:attrNameLst>
                                          <p:attrName>ppt_w</p:attrName>
                                        </p:attrNameLst>
                                      </p:cBhvr>
                                      <p:tavLst>
                                        <p:tav tm="0">
                                          <p:val>
                                            <p:strVal val="#ppt_w*0.70"/>
                                          </p:val>
                                        </p:tav>
                                        <p:tav tm="100000">
                                          <p:val>
                                            <p:strVal val="#ppt_w"/>
                                          </p:val>
                                        </p:tav>
                                      </p:tavLst>
                                    </p:anim>
                                    <p:anim calcmode="lin" valueType="num">
                                      <p:cBhvr>
                                        <p:cTn id="18" dur="1000" fill="hold"/>
                                        <p:tgtEl>
                                          <p:spTgt spid="60421"/>
                                        </p:tgtEl>
                                        <p:attrNameLst>
                                          <p:attrName>ppt_h</p:attrName>
                                        </p:attrNameLst>
                                      </p:cBhvr>
                                      <p:tavLst>
                                        <p:tav tm="0">
                                          <p:val>
                                            <p:strVal val="#ppt_h"/>
                                          </p:val>
                                        </p:tav>
                                        <p:tav tm="100000">
                                          <p:val>
                                            <p:strVal val="#ppt_h"/>
                                          </p:val>
                                        </p:tav>
                                      </p:tavLst>
                                    </p:anim>
                                    <p:animEffect transition="in" filter="fade">
                                      <p:cBhvr>
                                        <p:cTn id="19" dur="1000"/>
                                        <p:tgtEl>
                                          <p:spTgt spid="60421"/>
                                        </p:tgtEl>
                                      </p:cBhvr>
                                    </p:animEffect>
                                  </p:childTnLst>
                                </p:cTn>
                              </p:par>
                              <p:par>
                                <p:cTn id="20" presetID="55" presetClass="entr" presetSubtype="0" fill="hold" nodeType="withEffect">
                                  <p:stCondLst>
                                    <p:cond delay="0"/>
                                  </p:stCondLst>
                                  <p:childTnLst>
                                    <p:set>
                                      <p:cBhvr>
                                        <p:cTn id="21" dur="1" fill="hold">
                                          <p:stCondLst>
                                            <p:cond delay="0"/>
                                          </p:stCondLst>
                                        </p:cTn>
                                        <p:tgtEl>
                                          <p:spTgt spid="207874"/>
                                        </p:tgtEl>
                                        <p:attrNameLst>
                                          <p:attrName>style.visibility</p:attrName>
                                        </p:attrNameLst>
                                      </p:cBhvr>
                                      <p:to>
                                        <p:strVal val="visible"/>
                                      </p:to>
                                    </p:set>
                                    <p:anim calcmode="lin" valueType="num">
                                      <p:cBhvr>
                                        <p:cTn id="22" dur="1000" fill="hold"/>
                                        <p:tgtEl>
                                          <p:spTgt spid="207874"/>
                                        </p:tgtEl>
                                        <p:attrNameLst>
                                          <p:attrName>ppt_w</p:attrName>
                                        </p:attrNameLst>
                                      </p:cBhvr>
                                      <p:tavLst>
                                        <p:tav tm="0">
                                          <p:val>
                                            <p:strVal val="#ppt_w*0.70"/>
                                          </p:val>
                                        </p:tav>
                                        <p:tav tm="100000">
                                          <p:val>
                                            <p:strVal val="#ppt_w"/>
                                          </p:val>
                                        </p:tav>
                                      </p:tavLst>
                                    </p:anim>
                                    <p:anim calcmode="lin" valueType="num">
                                      <p:cBhvr>
                                        <p:cTn id="23" dur="1000" fill="hold"/>
                                        <p:tgtEl>
                                          <p:spTgt spid="207874"/>
                                        </p:tgtEl>
                                        <p:attrNameLst>
                                          <p:attrName>ppt_h</p:attrName>
                                        </p:attrNameLst>
                                      </p:cBhvr>
                                      <p:tavLst>
                                        <p:tav tm="0">
                                          <p:val>
                                            <p:strVal val="#ppt_h"/>
                                          </p:val>
                                        </p:tav>
                                        <p:tav tm="100000">
                                          <p:val>
                                            <p:strVal val="#ppt_h"/>
                                          </p:val>
                                        </p:tav>
                                      </p:tavLst>
                                    </p:anim>
                                    <p:animEffect transition="in" filter="fade">
                                      <p:cBhvr>
                                        <p:cTn id="24" dur="1000"/>
                                        <p:tgtEl>
                                          <p:spTgt spid="20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76200" y="0"/>
            <a:ext cx="8534400" cy="6858000"/>
          </a:xfrm>
          <a:prstGeom prst="rect">
            <a:avLst/>
          </a:prstGeom>
          <a:solidFill>
            <a:srgbClr val="006699"/>
          </a:solidFill>
          <a:ln w="9525">
            <a:solidFill>
              <a:schemeClr val="tx1"/>
            </a:solidFill>
            <a:round/>
            <a:headEnd/>
            <a:tailEnd/>
          </a:ln>
        </p:spPr>
        <p:txBody>
          <a:bodyPr/>
          <a:lstStyle/>
          <a:p>
            <a:pPr algn="ctr"/>
            <a:endParaRPr lang="en-US" sz="2000" b="1" dirty="0">
              <a:solidFill>
                <a:srgbClr val="0070C0"/>
              </a:solidFill>
              <a:latin typeface="Verdana" charset="0"/>
            </a:endParaRPr>
          </a:p>
        </p:txBody>
      </p:sp>
      <p:sp>
        <p:nvSpPr>
          <p:cNvPr id="64516" name="Rounded Rectangle 11"/>
          <p:cNvSpPr>
            <a:spLocks noChangeArrowheads="1"/>
          </p:cNvSpPr>
          <p:nvPr/>
        </p:nvSpPr>
        <p:spPr bwMode="auto">
          <a:xfrm>
            <a:off x="0" y="76200"/>
            <a:ext cx="8763000" cy="6781800"/>
          </a:xfrm>
          <a:prstGeom prst="rect">
            <a:avLst/>
          </a:prstGeom>
          <a:gradFill rotWithShape="1">
            <a:gsLst>
              <a:gs pos="0">
                <a:srgbClr val="80FFFF"/>
              </a:gs>
              <a:gs pos="50000">
                <a:srgbClr val="B3FFFF"/>
              </a:gs>
              <a:gs pos="100000">
                <a:srgbClr val="DAFFFF"/>
              </a:gs>
            </a:gsLst>
            <a:lin ang="16200000" scaled="1"/>
          </a:gradFill>
          <a:ln w="9525">
            <a:solidFill>
              <a:schemeClr val="tx1"/>
            </a:solidFill>
            <a:round/>
            <a:headEnd/>
            <a:tailEnd/>
          </a:ln>
        </p:spPr>
        <p:txBody>
          <a:bodyPr/>
          <a:lstStyle/>
          <a:p>
            <a:pPr algn="ctr"/>
            <a:endParaRPr lang="en-US" sz="2000" b="1" dirty="0">
              <a:solidFill>
                <a:srgbClr val="000000"/>
              </a:solidFill>
              <a:latin typeface="Verdana" charset="0"/>
            </a:endParaRPr>
          </a:p>
        </p:txBody>
      </p:sp>
      <p:pic>
        <p:nvPicPr>
          <p:cNvPr id="4" name="TextBox 3"/>
          <p:cNvPicPr>
            <a:picLocks noChangeArrowheads="1"/>
          </p:cNvPicPr>
          <p:nvPr/>
        </p:nvPicPr>
        <p:blipFill>
          <a:blip r:embed="rId3" cstate="email">
            <a:extLst>
              <a:ext uri="{28A0092B-C50C-407E-A947-70E740481C1C}">
                <a14:useLocalDpi xmlns:a14="http://schemas.microsoft.com/office/drawing/2010/main" val="0"/>
              </a:ext>
            </a:extLst>
          </a:blip>
          <a:srcRect r="12511" b="16513"/>
          <a:stretch>
            <a:fillRect/>
          </a:stretch>
        </p:blipFill>
        <p:spPr bwMode="auto">
          <a:xfrm>
            <a:off x="146050" y="176213"/>
            <a:ext cx="86931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10" descr="C:\Users\Beverly\Desktop\renn.  new\Pieter_Brueghel_de_Oude_-_De_val_van_Icaru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762000"/>
            <a:ext cx="85994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9"/>
          <p:cNvSpPr txBox="1">
            <a:spLocks noChangeArrowheads="1"/>
          </p:cNvSpPr>
          <p:nvPr/>
        </p:nvSpPr>
        <p:spPr bwMode="auto">
          <a:xfrm>
            <a:off x="5562600" y="762000"/>
            <a:ext cx="3352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solidFill>
                  <a:srgbClr val="000000"/>
                </a:solidFill>
                <a:latin typeface="Verdana" charset="0"/>
              </a:rPr>
              <a:t>Pieter </a:t>
            </a:r>
            <a:r>
              <a:rPr lang="en-US" sz="1400" b="1" dirty="0" err="1">
                <a:solidFill>
                  <a:srgbClr val="000000"/>
                </a:solidFill>
                <a:latin typeface="Verdana" charset="0"/>
              </a:rPr>
              <a:t>Bruegal</a:t>
            </a:r>
            <a:r>
              <a:rPr lang="en-US" sz="1400" b="1" dirty="0">
                <a:solidFill>
                  <a:srgbClr val="000000"/>
                </a:solidFill>
                <a:latin typeface="Verdana" charset="0"/>
              </a:rPr>
              <a:t> the Elder</a:t>
            </a:r>
            <a:r>
              <a:rPr lang="ja-JP" altLang="en-US" sz="1400" b="1" dirty="0">
                <a:solidFill>
                  <a:srgbClr val="000000"/>
                </a:solidFill>
                <a:latin typeface="Verdana" charset="0"/>
              </a:rPr>
              <a:t>’</a:t>
            </a:r>
            <a:r>
              <a:rPr lang="en-US" sz="1400" b="1" dirty="0">
                <a:solidFill>
                  <a:srgbClr val="000000"/>
                </a:solidFill>
                <a:latin typeface="Verdana" charset="0"/>
              </a:rPr>
              <a:t>s</a:t>
            </a:r>
          </a:p>
          <a:p>
            <a:pPr eaLnBrk="1" hangingPunct="1"/>
            <a:r>
              <a:rPr lang="en-US" sz="1400" b="1" i="1" dirty="0">
                <a:solidFill>
                  <a:srgbClr val="000000"/>
                </a:solidFill>
                <a:latin typeface="Verdana" charset="0"/>
              </a:rPr>
              <a:t>The Fall of Icarus combines several elements of Renaissance art: It reflects the </a:t>
            </a:r>
          </a:p>
          <a:p>
            <a:pPr eaLnBrk="1" hangingPunct="1"/>
            <a:r>
              <a:rPr lang="en-US" sz="1400" b="1" i="1" dirty="0">
                <a:solidFill>
                  <a:srgbClr val="000000"/>
                </a:solidFill>
                <a:latin typeface="Verdana" charset="0"/>
              </a:rPr>
              <a:t>renewal of interest in Greek </a:t>
            </a:r>
          </a:p>
          <a:p>
            <a:pPr eaLnBrk="1" hangingPunct="1"/>
            <a:r>
              <a:rPr lang="en-US" sz="1400" b="1" i="1" dirty="0">
                <a:solidFill>
                  <a:srgbClr val="000000"/>
                </a:solidFill>
                <a:latin typeface="Verdana" charset="0"/>
              </a:rPr>
              <a:t>mythology, as well as the interest in representing nature.</a:t>
            </a:r>
          </a:p>
        </p:txBody>
      </p:sp>
      <p:sp>
        <p:nvSpPr>
          <p:cNvPr id="64521" name="TextBox 28"/>
          <p:cNvSpPr txBox="1">
            <a:spLocks noChangeArrowheads="1"/>
          </p:cNvSpPr>
          <p:nvPr/>
        </p:nvSpPr>
        <p:spPr bwMode="auto">
          <a:xfrm>
            <a:off x="304800" y="762000"/>
            <a:ext cx="518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SzPct val="214000"/>
            </a:pPr>
            <a:r>
              <a:rPr lang="en-US" sz="2000" b="1" dirty="0" smtClean="0">
                <a:solidFill>
                  <a:schemeClr val="bg1"/>
                </a:solidFill>
                <a:latin typeface="Verdana" charset="0"/>
              </a:rPr>
              <a:t>More </a:t>
            </a:r>
            <a:r>
              <a:rPr lang="en-US" sz="2000" b="1" dirty="0">
                <a:solidFill>
                  <a:schemeClr val="bg1"/>
                </a:solidFill>
                <a:latin typeface="Verdana" charset="0"/>
              </a:rPr>
              <a:t>interest in depicting nature.</a:t>
            </a:r>
          </a:p>
        </p:txBody>
      </p:sp>
    </p:spTree>
    <p:extLst>
      <p:ext uri="{BB962C8B-B14F-4D97-AF65-F5344CB8AC3E}">
        <p14:creationId xmlns:p14="http://schemas.microsoft.com/office/powerpoint/2010/main" val="22911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fade">
                                      <p:cBhvr>
                                        <p:cTn id="7" dur="500"/>
                                        <p:tgtEl>
                                          <p:spTgt spid="64519"/>
                                        </p:tgtEl>
                                      </p:cBhvr>
                                    </p:animEffect>
                                  </p:childTnLst>
                                </p:cTn>
                              </p:par>
                              <p:par>
                                <p:cTn id="8" presetID="10" presetClass="entr" presetSubtype="0" fill="hold" nodeType="withEffect">
                                  <p:stCondLst>
                                    <p:cond delay="0"/>
                                  </p:stCondLst>
                                  <p:childTnLst>
                                    <p:set>
                                      <p:cBhvr>
                                        <p:cTn id="9" dur="1" fill="hold">
                                          <p:stCondLst>
                                            <p:cond delay="0"/>
                                          </p:stCondLst>
                                        </p:cTn>
                                        <p:tgtEl>
                                          <p:spTgt spid="64518"/>
                                        </p:tgtEl>
                                        <p:attrNameLst>
                                          <p:attrName>style.visibility</p:attrName>
                                        </p:attrNameLst>
                                      </p:cBhvr>
                                      <p:to>
                                        <p:strVal val="visible"/>
                                      </p:to>
                                    </p:set>
                                    <p:animEffect transition="in" filter="fade">
                                      <p:cBhvr>
                                        <p:cTn id="10" dur="500"/>
                                        <p:tgtEl>
                                          <p:spTgt spid="645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521"/>
                                        </p:tgtEl>
                                        <p:attrNameLst>
                                          <p:attrName>style.visibility</p:attrName>
                                        </p:attrNameLst>
                                      </p:cBhvr>
                                      <p:to>
                                        <p:strVal val="visible"/>
                                      </p:to>
                                    </p:set>
                                    <p:animEffect transition="in" filter="fade">
                                      <p:cBhvr>
                                        <p:cTn id="13" dur="5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P spid="645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Renaissance Florence was home to many outstanding painters and sculptors. The three most celebrated Florentine masters were </a:t>
            </a:r>
            <a:r>
              <a:rPr lang="en-US" sz="3600" b="1" u="sng" dirty="0" smtClean="0">
                <a:solidFill>
                  <a:srgbClr val="FF0000"/>
                </a:solidFill>
              </a:rPr>
              <a:t>Leonardo da Vinci, Michelangelo, and Raphael</a:t>
            </a:r>
            <a:r>
              <a:rPr lang="en-US" sz="3600" dirty="0" smtClean="0"/>
              <a:t>. </a:t>
            </a:r>
          </a:p>
          <a:p>
            <a:r>
              <a:rPr lang="en-US" sz="3600" dirty="0" smtClean="0"/>
              <a:t>Da Vinci was a true </a:t>
            </a:r>
            <a:r>
              <a:rPr lang="en-US" sz="3600" b="1" u="sng" dirty="0" smtClean="0">
                <a:solidFill>
                  <a:srgbClr val="FF0000"/>
                </a:solidFill>
              </a:rPr>
              <a:t>Renaissance man</a:t>
            </a:r>
            <a:r>
              <a:rPr lang="en-US" sz="3600" dirty="0" smtClean="0"/>
              <a:t>, meaning he had many talents. He made sketches of nature and models in his studio. He even dissected corpses to learn how bones and muscles work. </a:t>
            </a:r>
          </a:p>
        </p:txBody>
      </p:sp>
    </p:spTree>
    <p:extLst>
      <p:ext uri="{BB962C8B-B14F-4D97-AF65-F5344CB8AC3E}">
        <p14:creationId xmlns:p14="http://schemas.microsoft.com/office/powerpoint/2010/main" val="24172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Custom 4">
      <a:dk1>
        <a:sysClr val="windowText" lastClr="000000"/>
      </a:dk1>
      <a:lt1>
        <a:sysClr val="window" lastClr="FFFFFF"/>
      </a:lt1>
      <a:dk2>
        <a:srgbClr val="3B3B3B"/>
      </a:dk2>
      <a:lt2>
        <a:srgbClr val="D4D2D0"/>
      </a:lt2>
      <a:accent1>
        <a:srgbClr val="D30C0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2942</TotalTime>
  <Words>3623</Words>
  <Application>Microsoft Office PowerPoint</Application>
  <PresentationFormat>On-screen Show (4:3)</PresentationFormat>
  <Paragraphs>230</Paragraphs>
  <Slides>57</Slides>
  <Notes>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Technic</vt:lpstr>
      <vt:lpstr>1300-1522</vt:lpstr>
      <vt:lpstr>The Start of the Renaissance</vt:lpstr>
      <vt:lpstr>PowerPoint Presentation</vt:lpstr>
      <vt:lpstr>PowerPoint Presentation</vt:lpstr>
      <vt:lpstr>PowerPoint Presentation</vt:lpstr>
      <vt:lpstr>A Golden Age in the 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Renaissance Writers </vt:lpstr>
      <vt:lpstr>PowerPoint Presentation</vt:lpstr>
      <vt:lpstr>PowerPoint Presentation</vt:lpstr>
      <vt:lpstr>PowerPoint Presentation</vt:lpstr>
      <vt:lpstr>The Protestant Reformation</vt:lpstr>
      <vt:lpstr>PowerPoint Presentation</vt:lpstr>
      <vt:lpstr>PowerPoint Presentation</vt:lpstr>
      <vt:lpstr>The English Reformation</vt:lpstr>
      <vt:lpstr>PowerPoint Presentation</vt:lpstr>
      <vt:lpstr>PowerPoint Presentation</vt:lpstr>
      <vt:lpstr>Edward VI</vt:lpstr>
      <vt:lpstr>Widespread Persecution</vt:lpstr>
      <vt:lpstr>PowerPoint Presentation</vt:lpstr>
      <vt:lpstr>Changing Views of the Universe</vt:lpstr>
      <vt:lpstr>PowerPoint Presentation</vt:lpstr>
      <vt:lpstr>PowerPoint Presentation</vt:lpstr>
      <vt:lpstr>PowerPoint Presentation</vt:lpstr>
      <vt:lpstr>A New Scientific Method</vt:lpstr>
      <vt:lpstr>PowerPoint Presentation</vt:lpstr>
      <vt:lpstr>PowerPoint Presentation</vt:lpstr>
      <vt:lpstr>Newton</vt:lpstr>
      <vt:lpstr>PowerPoint Presentation</vt:lpstr>
      <vt:lpstr>PowerPoint Presentation</vt:lpstr>
      <vt:lpstr>Exploration</vt:lpstr>
      <vt:lpstr>PowerPoint Presentation</vt:lpstr>
      <vt:lpstr>PowerPoint Presentation</vt:lpstr>
      <vt:lpstr>Christopher Columbus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Explorers </vt:lpstr>
      <vt:lpstr>Balboa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1300-1650</dc:title>
  <dc:creator>CCSD</dc:creator>
  <cp:lastModifiedBy>Kristen Juarez</cp:lastModifiedBy>
  <cp:revision>110</cp:revision>
  <cp:lastPrinted>2014-07-28T17:50:05Z</cp:lastPrinted>
  <dcterms:created xsi:type="dcterms:W3CDTF">2012-01-13T17:58:49Z</dcterms:created>
  <dcterms:modified xsi:type="dcterms:W3CDTF">2014-11-06T18:56:36Z</dcterms:modified>
</cp:coreProperties>
</file>